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92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3" r:id="rId14"/>
    <p:sldId id="271" r:id="rId15"/>
    <p:sldId id="275" r:id="rId16"/>
    <p:sldId id="272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5" r:id="rId25"/>
    <p:sldId id="286" r:id="rId26"/>
    <p:sldId id="284" r:id="rId27"/>
    <p:sldId id="287" r:id="rId28"/>
    <p:sldId id="294" r:id="rId29"/>
    <p:sldId id="300" r:id="rId30"/>
    <p:sldId id="296" r:id="rId31"/>
    <p:sldId id="29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762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8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8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6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1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0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3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56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7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7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AE68B-C282-4DD1-BDA3-606B001FF650}" type="datetimeFigureOut">
              <a:rPr lang="ko-KR" altLang="en-US" smtClean="0"/>
              <a:t>2017-05-18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AD48-78D3-4B24-AADD-5FA278E035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53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microsoft.com/office/2007/relationships/hdphoto" Target="../media/hdphoto4.wdp"/><Relationship Id="rId1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20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19.png"/><Relationship Id="rId5" Type="http://schemas.openxmlformats.org/officeDocument/2006/relationships/image" Target="../media/image68.png"/><Relationship Id="rId10" Type="http://schemas.openxmlformats.org/officeDocument/2006/relationships/image" Target="../media/image41.png"/><Relationship Id="rId4" Type="http://schemas.openxmlformats.org/officeDocument/2006/relationships/image" Target="../media/image67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0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0.png"/><Relationship Id="rId7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9.png"/><Relationship Id="rId7" Type="http://schemas.openxmlformats.org/officeDocument/2006/relationships/image" Target="../media/image8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블루오션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몬스터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mtClean="0"/>
              <a:t>컬렉션 보상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08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02" y="0"/>
            <a:ext cx="847545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1195" y="108748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문어 디테일 스케치 정면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43272" y="367111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문어 디테일 스케치 측면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460" b="98659" l="58583" r="793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618" t="55521" r="20608" b="154"/>
          <a:stretch/>
        </p:blipFill>
        <p:spPr>
          <a:xfrm>
            <a:off x="2991195" y="4123698"/>
            <a:ext cx="2532819" cy="1922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368" b="98799" l="11338" r="358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36" t="51445" r="63936"/>
          <a:stretch/>
        </p:blipFill>
        <p:spPr>
          <a:xfrm>
            <a:off x="3109032" y="1470211"/>
            <a:ext cx="2042439" cy="20643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029" y="1333704"/>
            <a:ext cx="2795806" cy="253024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415565" y="3488220"/>
            <a:ext cx="2416029" cy="2490078"/>
            <a:chOff x="1097538" y="1858233"/>
            <a:chExt cx="3537307" cy="364572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8"/>
            <a:srcRect l="74697"/>
            <a:stretch/>
          </p:blipFill>
          <p:spPr>
            <a:xfrm>
              <a:off x="2835533" y="3620056"/>
              <a:ext cx="1775551" cy="1822862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8"/>
            <a:srcRect l="49379" r="25874"/>
            <a:stretch/>
          </p:blipFill>
          <p:spPr>
            <a:xfrm>
              <a:off x="1097538" y="3681095"/>
              <a:ext cx="1736522" cy="1822862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8"/>
            <a:srcRect l="24940" r="50194"/>
            <a:stretch/>
          </p:blipFill>
          <p:spPr>
            <a:xfrm>
              <a:off x="1195211" y="1919271"/>
              <a:ext cx="1744910" cy="182286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/>
            <a:srcRect r="76763"/>
            <a:stretch/>
          </p:blipFill>
          <p:spPr>
            <a:xfrm>
              <a:off x="3004264" y="1858233"/>
              <a:ext cx="1630581" cy="1822862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6123684" y="108748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소라 껍데기가 없을 때의 상상도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17362" y="3160578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소라 디테일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5227555" flipH="1">
            <a:off x="8460653" y="831384"/>
            <a:ext cx="391261" cy="11277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8702111">
            <a:off x="6541958" y="3319349"/>
            <a:ext cx="268368" cy="5080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44532" y="1369601"/>
            <a:ext cx="227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일단은 문어이므로 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머리 위쪽이 이렇게 둥글지 않을까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57908" y="3858465"/>
            <a:ext cx="2279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일반적인 문어와 같이 몸 아래쪽에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입이 있을 것으로 추정됨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실제 우리가 본 문어의 위쪽은 입으로 판단되는 기관이 관찰되지 않음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7006496" flipH="1">
            <a:off x="8203706" y="5038068"/>
            <a:ext cx="391261" cy="112775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24523" y="5280598"/>
            <a:ext cx="22798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소라 내부는 이렇게 문어 머리가 들어갈 정도의 큰 공간이 있지 않을까 추측됨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8960181" flipH="1">
            <a:off x="4866536" y="2339019"/>
            <a:ext cx="391261" cy="11277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807978" y="3353290"/>
            <a:ext cx="227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어지러운 듯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머리를 </a:t>
            </a:r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감싸쥐고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2022324" flipH="1" flipV="1">
            <a:off x="4645914" y="3689712"/>
            <a:ext cx="509342" cy="1468104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5491991" y="177133"/>
            <a:ext cx="2865368" cy="731583"/>
            <a:chOff x="3129791" y="177133"/>
            <a:chExt cx="2865368" cy="731583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967602" y="358259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회오리 섬</a:t>
              </a:r>
              <a:endParaRPr lang="ko-KR" altLang="en-US" dirty="0"/>
            </a:p>
          </p:txBody>
        </p:sp>
      </p:grpSp>
      <p:sp>
        <p:nvSpPr>
          <p:cNvPr id="4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회오리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3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5115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28427" y="1677373"/>
            <a:ext cx="45629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드베르</a:t>
            </a:r>
            <a:r>
              <a:rPr lang="ko-KR" altLang="en-US" sz="1000" dirty="0" smtClean="0"/>
              <a:t> 잘 그 동안 지냈나</a:t>
            </a:r>
            <a:r>
              <a:rPr lang="en-US" altLang="ko-KR" sz="1000" dirty="0" smtClean="0"/>
              <a:t>? </a:t>
            </a:r>
            <a:r>
              <a:rPr lang="ko-KR" altLang="en-US" sz="1000" smtClean="0"/>
              <a:t>거기는 이제 슬슬 쌀쌀한 바람이 불겠군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우리는 다행히 살아있는 바위</a:t>
            </a:r>
            <a:r>
              <a:rPr lang="en-US" altLang="ko-KR" sz="1000" dirty="0" smtClean="0"/>
              <a:t> – </a:t>
            </a:r>
            <a:r>
              <a:rPr lang="ko-KR" altLang="en-US" sz="1000" smtClean="0"/>
              <a:t>전문용어로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골렘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이라고 하는</a:t>
            </a:r>
            <a:r>
              <a:rPr lang="en-US" altLang="ko-KR" sz="1000" dirty="0" smtClean="0"/>
              <a:t> - </a:t>
            </a:r>
            <a:r>
              <a:rPr lang="ko-KR" altLang="en-US" sz="1000" smtClean="0"/>
              <a:t>들의 </a:t>
            </a:r>
            <a:r>
              <a:rPr lang="ko-KR" altLang="en-US" sz="1000" dirty="0" smtClean="0"/>
              <a:t>섬 </a:t>
            </a:r>
            <a:r>
              <a:rPr lang="ko-KR" altLang="en-US" sz="1000" dirty="0" err="1" smtClean="0"/>
              <a:t>모카이에</a:t>
            </a:r>
            <a:r>
              <a:rPr lang="ko-KR" altLang="en-US" sz="1000" dirty="0" smtClean="0"/>
              <a:t> 잘 도착했다네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우리는 여기서 부족한 물자를 보충함과 동시에 이곳 </a:t>
            </a:r>
            <a:r>
              <a:rPr lang="ko-KR" altLang="en-US" sz="1000" dirty="0" err="1" smtClean="0"/>
              <a:t>골렘</a:t>
            </a:r>
            <a:r>
              <a:rPr lang="ko-KR" altLang="en-US" sz="1000" dirty="0" smtClean="0"/>
              <a:t> 들을 조사 했고 이제 며칠 후면 우리의 원래 목적지였던 빙산 지대로 이동하려고 하네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 다른 이들이 조사했듯이 여기 대부분의 바위들은 모두 살아 움직인다고 알려져 있지</a:t>
            </a:r>
            <a:r>
              <a:rPr lang="en-US" altLang="ko-KR" sz="1000" dirty="0" smtClean="0"/>
              <a:t>. ‘</a:t>
            </a:r>
            <a:r>
              <a:rPr lang="ko-KR" altLang="en-US" sz="1000" smtClean="0"/>
              <a:t>골렘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이라 불리는 이들은 어떤 특정한 주술적인 요소로 발생했다고 하는데 누가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왜 그랬는지는 아직 연구가 되지 않았어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이미 얼굴만 있는 골렘은 많은 연구 자료가 있는 터라 </a:t>
            </a:r>
            <a:r>
              <a:rPr lang="ko-KR" altLang="en-US" sz="1000"/>
              <a:t>우리는 </a:t>
            </a:r>
            <a:r>
              <a:rPr lang="ko-KR" altLang="en-US" sz="1000" smtClean="0"/>
              <a:t>이 섬을 돌보는 일을 하는 골렘</a:t>
            </a:r>
            <a:r>
              <a:rPr lang="en-US" altLang="ko-KR" sz="1000" dirty="0" smtClean="0"/>
              <a:t> – </a:t>
            </a:r>
            <a:r>
              <a:rPr lang="ko-KR" altLang="en-US" sz="1000" smtClean="0"/>
              <a:t>초기 발견자가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뭄바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라고 명명한</a:t>
            </a:r>
            <a:r>
              <a:rPr lang="en-US" altLang="ko-KR" sz="1000" dirty="0" smtClean="0"/>
              <a:t> – </a:t>
            </a:r>
            <a:r>
              <a:rPr lang="ko-KR" altLang="en-US" sz="1000" smtClean="0"/>
              <a:t>을 조사해보기로 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뭄바는</a:t>
            </a:r>
            <a:r>
              <a:rPr lang="ko-KR" altLang="en-US" sz="1000" dirty="0" smtClean="0"/>
              <a:t> 그 거대하고도 무거워 보이는 몸에도 불구하고 하체가 없이 상체만 공중에 떠다니는 존재로 매우 신비로운 존재이지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smtClean="0"/>
              <a:t>커다란 손과 투박해 보이는 </a:t>
            </a:r>
            <a:r>
              <a:rPr lang="ko-KR" altLang="en-US" sz="1000" dirty="0" smtClean="0"/>
              <a:t>외모로 상당히 위협적으로 보이지만 </a:t>
            </a:r>
            <a:r>
              <a:rPr lang="ko-KR" altLang="en-US" sz="1000" smtClean="0"/>
              <a:t>이 섬을 훼손하지만 않는다면 상당히 우호적으로 지낼 수 있는 존재라네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뭄바는</a:t>
            </a:r>
            <a:r>
              <a:rPr lang="ko-KR" altLang="en-US" sz="1000" dirty="0" smtClean="0"/>
              <a:t> 섬의 다른 </a:t>
            </a:r>
            <a:r>
              <a:rPr lang="ko-KR" altLang="en-US" sz="1000" dirty="0" err="1" smtClean="0"/>
              <a:t>골렘들의</a:t>
            </a:r>
            <a:r>
              <a:rPr lang="ko-KR" altLang="en-US" sz="1000" dirty="0" smtClean="0"/>
              <a:t> 민원을 해결해주거나 다친 동식물들을 돌보는 일로 자신의 시간의 대부분을 보내고 있어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여기 </a:t>
            </a:r>
            <a:r>
              <a:rPr lang="ko-KR" altLang="en-US" sz="1000" dirty="0" err="1" smtClean="0"/>
              <a:t>뭄바</a:t>
            </a:r>
            <a:r>
              <a:rPr lang="ko-KR" altLang="en-US" sz="1000" dirty="0" smtClean="0"/>
              <a:t> 관련 자료들을 보내니 연구에 참고 바라네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19545" y="1310574"/>
              <a:ext cx="61427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바위 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바위 섬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342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27" y="-10474"/>
            <a:ext cx="847545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69611" y="180701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뭄바 디테일 스케치 정면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97847" y="1024034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뭄바 디테일 스케치 측면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62689" y="1077009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뭄바 디테일 스케치 후면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80234" y="4291849"/>
            <a:ext cx="1739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입이 있지만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따로 소리를 내지는 않는다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발성 기관이 따로 발견되지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않는다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en-US" altLang="ko-KR" sz="1000" i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63798" y="3236522"/>
            <a:ext cx="17839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뭄바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뒷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편에 주술 수식이 그려져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이 표식을 조사해보면 이들의 기원에 대해서도 알 수 있지 않을까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57" y="1323229"/>
            <a:ext cx="1670449" cy="2024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815" y="2053232"/>
            <a:ext cx="2224448" cy="20240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362" y="1323229"/>
            <a:ext cx="2003940" cy="202404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900000" flipH="1">
            <a:off x="9300473" y="2244288"/>
            <a:ext cx="729220" cy="21018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114" y="4098296"/>
            <a:ext cx="1481456" cy="149364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/>
          <a:srcRect b="71075"/>
          <a:stretch/>
        </p:blipFill>
        <p:spPr>
          <a:xfrm>
            <a:off x="6347286" y="2568771"/>
            <a:ext cx="1225402" cy="96634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8"/>
          <a:srcRect t="28146" b="39514"/>
          <a:stretch/>
        </p:blipFill>
        <p:spPr>
          <a:xfrm>
            <a:off x="5999599" y="1323227"/>
            <a:ext cx="1225402" cy="108044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/>
          <a:srcRect t="60909"/>
          <a:stretch/>
        </p:blipFill>
        <p:spPr>
          <a:xfrm>
            <a:off x="7510796" y="3791421"/>
            <a:ext cx="1225402" cy="130598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20356260" flipH="1">
            <a:off x="7222328" y="3572373"/>
            <a:ext cx="280589" cy="80875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662202" y="4206467"/>
            <a:ext cx="2057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위압적으로 보이나 섬에 </a:t>
            </a:r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위해를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 가하지 않는 한 매우 우호적으로 지낼 수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en-US" altLang="ko-KR" sz="1000" i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6034916" y="166659"/>
            <a:ext cx="2865368" cy="731583"/>
            <a:chOff x="3129791" y="177133"/>
            <a:chExt cx="2865368" cy="73158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083018" y="358259"/>
              <a:ext cx="95891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바위 섬</a:t>
              </a:r>
              <a:endParaRPr lang="ko-KR" altLang="en-US" dirty="0"/>
            </a:p>
          </p:txBody>
        </p:sp>
      </p:grp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바위 섬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43361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928427" y="1677373"/>
            <a:ext cx="45629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! </a:t>
            </a:r>
            <a:r>
              <a:rPr lang="ko-KR" altLang="en-US" sz="1000" smtClean="0"/>
              <a:t>드디어 우리는 본래 목적지였던 빙산 지대에 도착했네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모든 것이 얼음뿐인 이 곳에서 우리는 설인 부족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들이 </a:t>
            </a:r>
            <a:r>
              <a:rPr lang="ko-KR" altLang="en-US" sz="1000" dirty="0" smtClean="0"/>
              <a:t>관리하는 땅에 들어가 그들의 허락을 받아 그들을 관찰 할 수 있었네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설인들은</a:t>
            </a:r>
            <a:r>
              <a:rPr lang="ko-KR" altLang="en-US" sz="1000" dirty="0" smtClean="0"/>
              <a:t> 당초 알려진 것과 달리 매우 현명한 종족이네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보이는 것이라고는 빙산과 바다뿐인 이곳에서 이만큼의 문명을 일궈놓은 그 지혜를 볼 때 나는 경탄을 마지 않을 수 없었네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 곳 빙산 지대는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달 주기로 낮과 밤이 바뀌는 특이한 환경때문에 설인들의 생활 상 또한 우리 특이하지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보통 낮이 지속되는 기간에는 어린 설인들을 맡아 키우는 자녀 양육조와 먼 곳으로 사냥을 떠나는 사냥조가 나뉘어 일하는데 사냥조에는 </a:t>
            </a:r>
            <a:r>
              <a:rPr lang="ko-KR" altLang="en-US" sz="1000" dirty="0" smtClean="0"/>
              <a:t>이제 막 성년이 </a:t>
            </a:r>
            <a:r>
              <a:rPr lang="ko-KR" altLang="en-US" sz="1000" smtClean="0"/>
              <a:t>된 설인 들과 중 장년 설인들이</a:t>
            </a:r>
            <a:r>
              <a:rPr lang="en-US" altLang="ko-KR" sz="1000" dirty="0" smtClean="0"/>
              <a:t>,</a:t>
            </a:r>
            <a:r>
              <a:rPr lang="ko-KR" altLang="en-US" sz="1000" smtClean="0"/>
              <a:t> </a:t>
            </a:r>
            <a:r>
              <a:rPr lang="ko-KR" altLang="en-US" sz="1000" dirty="0" smtClean="0"/>
              <a:t>자녀 </a:t>
            </a:r>
            <a:r>
              <a:rPr lang="ko-KR" altLang="en-US" sz="1000" err="1" smtClean="0"/>
              <a:t>양육조에는</a:t>
            </a:r>
            <a:r>
              <a:rPr lang="ko-KR" altLang="en-US" sz="1000" smtClean="0"/>
              <a:t> 노인이나 </a:t>
            </a:r>
            <a:r>
              <a:rPr lang="ko-KR" altLang="en-US" sz="1000" dirty="0" smtClean="0"/>
              <a:t>부상을 </a:t>
            </a:r>
            <a:r>
              <a:rPr lang="ko-KR" altLang="en-US" sz="1000" smtClean="0"/>
              <a:t>입은 이들이 들어가지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그렇게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달 동안 사냥조가 사냥을 하고 양육조는 자녀 양육과 함께 마을 보수등을 하면서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달 동안의 밤을 대비하지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이들은 자신들의 선조들이 자신들을 돌봐준다는 신앙을 가지고 있는데 특히 처음 이곳에 터를 잡았다는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불카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 를 가장 존경하고 숭배한다네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실제 </a:t>
            </a:r>
            <a:r>
              <a:rPr lang="ko-KR" altLang="en-US" sz="1000" dirty="0" smtClean="0"/>
              <a:t>그들이 만든 장갑이나 집에 그의 얼굴이 그려진 것을 어렵지 않게 볼 </a:t>
            </a:r>
            <a:r>
              <a:rPr lang="ko-KR" altLang="en-US" sz="1000" smtClean="0"/>
              <a:t>수 있지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여기 그들의 모습을 스케치로나마 같이 보내니 연구에 참고 바라네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577867" y="1310574"/>
              <a:ext cx="69762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빙산지대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빙산 지대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7293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52" y="0"/>
            <a:ext cx="847545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6060" y="964372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설인 정면 스케치 정면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131128" y="4522846"/>
            <a:ext cx="21963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그들 사이에 유행하는 머리 스타일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초대 족장 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‘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불카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’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의 머리 스타일이라고 하더군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115" r="2584"/>
          <a:stretch/>
        </p:blipFill>
        <p:spPr>
          <a:xfrm>
            <a:off x="3513278" y="1246870"/>
            <a:ext cx="2777889" cy="39376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83" y="2126420"/>
            <a:ext cx="2768215" cy="26582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50864"/>
          <a:stretch/>
        </p:blipFill>
        <p:spPr>
          <a:xfrm>
            <a:off x="9166492" y="1464732"/>
            <a:ext cx="1616886" cy="1323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294" y="3093690"/>
            <a:ext cx="1616886" cy="136954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16463" y="1645624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설인 스케치 측면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082541" y="177133"/>
            <a:ext cx="2865368" cy="731583"/>
            <a:chOff x="3129791" y="177133"/>
            <a:chExt cx="2865368" cy="731583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967602" y="358259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휴화산 섬</a:t>
              </a:r>
              <a:endParaRPr lang="ko-KR" altLang="en-US" dirty="0"/>
            </a:p>
          </p:txBody>
        </p:sp>
      </p:grp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smtClean="0"/>
              <a:t>빙상지대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9030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77" y="0"/>
            <a:ext cx="847545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9293" y="143141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일반적인 설인의 모습 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14049" y="5174832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이렇게 생겼어도 꽤 추위를 많이 탄다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en-US" altLang="ko-KR" sz="1000" i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34362" y="5020943"/>
            <a:ext cx="191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불카의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얼굴이 그려진 제품들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정말 인기가 많다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65" y="1816214"/>
            <a:ext cx="3127519" cy="315800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/>
          <a:srcRect l="49183"/>
          <a:stretch/>
        </p:blipFill>
        <p:spPr>
          <a:xfrm>
            <a:off x="8527403" y="3271501"/>
            <a:ext cx="1338371" cy="16582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01" y="1564388"/>
            <a:ext cx="1999661" cy="14570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998" y="1600462"/>
            <a:ext cx="847417" cy="145707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498" y="3271501"/>
            <a:ext cx="1304657" cy="165825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8738739" flipH="1">
            <a:off x="6193424" y="2940202"/>
            <a:ext cx="597832" cy="172316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4978761">
            <a:off x="6577396" y="1501732"/>
            <a:ext cx="401085" cy="120858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1" b="69064"/>
          <a:stretch/>
        </p:blipFill>
        <p:spPr>
          <a:xfrm>
            <a:off x="7038017" y="3264243"/>
            <a:ext cx="1778369" cy="151121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34745" r="32967" b="39815"/>
          <a:stretch/>
        </p:blipFill>
        <p:spPr>
          <a:xfrm>
            <a:off x="9561747" y="2328997"/>
            <a:ext cx="915212" cy="6924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1756872" flipH="1">
            <a:off x="9995282" y="2901891"/>
            <a:ext cx="702696" cy="202541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6922439" flipH="1" flipV="1">
            <a:off x="8509009" y="4234386"/>
            <a:ext cx="498523" cy="142483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6015866" y="177133"/>
            <a:ext cx="2865368" cy="731583"/>
            <a:chOff x="3129791" y="177133"/>
            <a:chExt cx="2865368" cy="73158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967602" y="358259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휴화산 섬</a:t>
              </a:r>
              <a:endParaRPr lang="ko-KR" altLang="en-US" dirty="0"/>
            </a:p>
          </p:txBody>
        </p:sp>
      </p:grp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빙산 </a:t>
            </a:r>
            <a:r>
              <a:rPr lang="ko-KR" altLang="en-US" sz="1800" b="1" smtClean="0"/>
              <a:t>지대 </a:t>
            </a:r>
            <a:r>
              <a:rPr lang="en-US" altLang="ko-KR" sz="1800" b="1" dirty="0" smtClean="0"/>
              <a:t>3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8955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… </a:t>
            </a:r>
            <a:r>
              <a:rPr lang="ko-KR" altLang="en-US" sz="1000" smtClean="0"/>
              <a:t>다시 이렇게 편지를 보내게 되어 정말 기쁘군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아마 오랫동안 소식이 없어 많이 걱정했겠지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우리는 다음 목적지로 항해하는 도중 갑자기 나타난 해적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망령들 때문에 곤욕을 치르느라 한동안 자네에게 연락이 힘들었네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그들이 우리 앞에 나타난 이유는 다른 게 아니라 우리가 가진 신식 화약을 자신들의 금화와 교환하기 위해서였다더군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우리야 원래 빙산지대의 얼어붙은 바다를 헤쳐가기 위해 가져온 화약들이라 더 이상 쓸모도 없었고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자기들끼리 보물때문에 치고 받고 하느라 외부 </a:t>
            </a:r>
            <a:r>
              <a:rPr lang="ko-KR" altLang="en-US" sz="1000"/>
              <a:t>세계와 거의 단절된 생활을 하는 </a:t>
            </a:r>
            <a:r>
              <a:rPr lang="ko-KR" altLang="en-US" sz="1000" smtClean="0"/>
              <a:t>그들과 접촉할 </a:t>
            </a:r>
            <a:r>
              <a:rPr lang="ko-KR" altLang="en-US" sz="1000"/>
              <a:t>수 있는 </a:t>
            </a:r>
            <a:r>
              <a:rPr lang="ko-KR" altLang="en-US" sz="1000" smtClean="0"/>
              <a:t>기회라고 </a:t>
            </a:r>
            <a:r>
              <a:rPr lang="ko-KR" altLang="en-US" sz="1000"/>
              <a:t>생각해서 </a:t>
            </a:r>
            <a:r>
              <a:rPr lang="ko-KR" altLang="en-US" sz="1000" smtClean="0"/>
              <a:t>그들과의 </a:t>
            </a:r>
            <a:r>
              <a:rPr lang="ko-KR" altLang="en-US" sz="1000" dirty="0" smtClean="0"/>
              <a:t>거래에 응했네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그게 실수였지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/>
              <a:t>정말 </a:t>
            </a:r>
            <a:r>
              <a:rPr lang="ko-KR" altLang="en-US" sz="1000" dirty="0" smtClean="0"/>
              <a:t>보물 욕심 때문에 </a:t>
            </a:r>
            <a:r>
              <a:rPr lang="ko-KR" altLang="en-US" sz="1000" dirty="0"/>
              <a:t>죽어도 죽지 못한 이 </a:t>
            </a:r>
            <a:r>
              <a:rPr lang="ko-KR" altLang="en-US" sz="1000" dirty="0" smtClean="0"/>
              <a:t>도둑놈들이 우리 배에서 머물면서 우리 몰래 우리가 가진 모든 물자들을 다 털어 갔더군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다행히 우리 연구 자료는 지킬 수 있었지만 편지를 쓸 잉크마저 다 쓸어가서 근처 크리스마스 섬에 도착해서야 자네에게 이렇게 편지를 쓰게 됐다네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이제 곧 있으면 크리스마스가 시작될 터이니 크리스마스 섬에서 잠시 안식을 취했다가 다시 항해를 시작하려고 하네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이들에 대한 조사 자료를 보내니 연구에 참고 하시게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41987" y="1310574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유령선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유령선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3150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127" y="0"/>
            <a:ext cx="8475452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801127" y="853820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해적 복 탈의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>
            <a:off x="8628898" y="4346054"/>
            <a:ext cx="268368" cy="50807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348251" y="5405688"/>
            <a:ext cx="205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오랜 전투 경험 때문인지 무기 손질이 매우 잘되어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en-US" altLang="ko-KR" sz="1000" i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027" b="96131" l="47512" r="64349">
                        <a14:foregroundMark x1="49523" y1="59152" x2="54397" y2="70164"/>
                        <a14:foregroundMark x1="51431" y1="78274" x2="54294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582" t="56093" r="35324" b="3364"/>
          <a:stretch/>
        </p:blipFill>
        <p:spPr>
          <a:xfrm>
            <a:off x="7252878" y="1059606"/>
            <a:ext cx="1705233" cy="18535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197" y="1100041"/>
            <a:ext cx="1146147" cy="21581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99" y="1133324"/>
            <a:ext cx="1146147" cy="21581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8670" y="1100041"/>
            <a:ext cx="1146147" cy="215817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97" b="50744" l="19359" r="34015">
                        <a14:foregroundMark x1="26346" y1="22247" x2="27948" y2="36310"/>
                        <a14:foregroundMark x1="28937" y1="24256" x2="30539" y2="32664"/>
                        <a14:foregroundMark x1="30539" y1="30506" x2="30845" y2="32738"/>
                        <a14:foregroundMark x1="25665" y1="26786" x2="27267" y2="36012"/>
                        <a14:foregroundMark x1="26585" y1="33780" x2="27403" y2="34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92" t="3539" r="65967" b="49292"/>
          <a:stretch/>
        </p:blipFill>
        <p:spPr>
          <a:xfrm>
            <a:off x="4581789" y="3680419"/>
            <a:ext cx="1460554" cy="21564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138" y="3682479"/>
            <a:ext cx="1213209" cy="21581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2343" y="3647136"/>
            <a:ext cx="1194920" cy="21581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6271" y="4804768"/>
            <a:ext cx="899425" cy="9951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27589" y="2059228"/>
            <a:ext cx="1950890" cy="267637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486" y="4548159"/>
            <a:ext cx="1249204" cy="91608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712223" y="3429000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해적복 착용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250686" y="1931844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전투 준비 완료 상태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6300000" flipH="1">
            <a:off x="9069099" y="832390"/>
            <a:ext cx="201062" cy="57953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984023" y="1186731"/>
            <a:ext cx="2057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실로폰이라도 치고 싶다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이렇게 뼈로만 이루어진 이들이 어떻게 움직이는 걸까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  <a:endParaRPr lang="en-US" altLang="ko-KR" sz="1000" i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615816" y="177133"/>
            <a:ext cx="2865368" cy="731583"/>
            <a:chOff x="3129791" y="177133"/>
            <a:chExt cx="2865368" cy="73158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123895" y="358259"/>
              <a:ext cx="8771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유령선</a:t>
              </a:r>
              <a:endParaRPr lang="ko-KR" altLang="en-US" dirty="0"/>
            </a:p>
          </p:txBody>
        </p:sp>
      </p:grp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유령선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45900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메리 크리스마스</a:t>
            </a:r>
            <a:r>
              <a:rPr lang="en-US" altLang="ko-KR" sz="1000" dirty="0" smtClean="0"/>
              <a:t>~!</a:t>
            </a:r>
          </a:p>
          <a:p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</a:t>
            </a:r>
            <a:r>
              <a:rPr lang="ko-KR" altLang="en-US" sz="1000" smtClean="0"/>
              <a:t> 본국에서의 크리스마스는 즐거운지 궁금하군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오늘은 특별히 크리스마스이기에 전서구가 아닌 </a:t>
            </a:r>
            <a:r>
              <a:rPr lang="ko-KR" altLang="en-US" sz="1000" dirty="0" err="1" smtClean="0"/>
              <a:t>산타를</a:t>
            </a:r>
            <a:r>
              <a:rPr lang="ko-KR" altLang="en-US" sz="1000" dirty="0" smtClean="0"/>
              <a:t> 통해 이 편지를 전하네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부디 제때 이 편지가 도착하기를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smtClean="0"/>
              <a:t>지난번 잃었던 물자들은 다행히 이곳 거주민들의 도움으로 대부분 충당할 수 있었네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이제 크리스마스 시즌이 지나고 나면 바로 원래 목적지였던 불화산 섬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아그니아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로 떠나려고 하네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이곳 크리스마스 섬은 크리스마스가 다가올 때면 온갖 마법들로 거리거리 마다 신기한 일들이 많이 벌어지지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사슴이 </a:t>
            </a:r>
            <a:r>
              <a:rPr lang="ko-KR" altLang="en-US" sz="1000" dirty="0" smtClean="0"/>
              <a:t>하늘을 날고 나무가 살아 움직이고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장남감 공장이 저 스스로 움직이고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smtClean="0"/>
              <a:t>특히나 나의 경우 다른 무엇보다 우리 주위에서 재잘거리며 움직이던 꼬마 나무가 매우 인상적이었네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‘</a:t>
            </a:r>
            <a:r>
              <a:rPr lang="ko-KR" altLang="en-US" sz="1000" smtClean="0"/>
              <a:t>크리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라 불리던 이 조그마한 나무는 특별히 산타가 고른 크리스마스 트리 묘목에 아이들의 순수한 마음이 깃들어져서 만들어 지는데 세상의 순수한 아이들이 많아 질 수록 더 많은 나무들이 만들어진다고 하더군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자세한 스케치를 동봉해서 같이 보내니 연구에 참고가 되길 바라네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즐거운 크리스마스 되게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27186" y="1310574"/>
              <a:ext cx="99899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크리스마스 성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크리스마스 </a:t>
            </a:r>
            <a:r>
              <a:rPr lang="ko-KR" altLang="en-US" sz="1800" b="1" smtClean="0"/>
              <a:t>성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97886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152" y="-10474"/>
            <a:ext cx="8475452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766577" y="877317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크리 정면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3622850">
            <a:off x="7449820" y="3993647"/>
            <a:ext cx="538544" cy="1019564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2519463" flipH="1">
            <a:off x="5834610" y="2951879"/>
            <a:ext cx="675304" cy="1211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813" y="1089567"/>
            <a:ext cx="1707028" cy="28775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986" y="1037901"/>
            <a:ext cx="2316681" cy="2877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397" y="1128397"/>
            <a:ext cx="2347163" cy="2798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b="81354"/>
          <a:stretch/>
        </p:blipFill>
        <p:spPr>
          <a:xfrm>
            <a:off x="5051389" y="4230098"/>
            <a:ext cx="1310754" cy="70590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7"/>
          <a:srcRect t="18863" b="55026"/>
          <a:stretch/>
        </p:blipFill>
        <p:spPr>
          <a:xfrm>
            <a:off x="5940877" y="4547957"/>
            <a:ext cx="1310754" cy="98854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t="44677" b="35866"/>
          <a:stretch/>
        </p:blipFill>
        <p:spPr>
          <a:xfrm>
            <a:off x="8200624" y="3967128"/>
            <a:ext cx="1310754" cy="736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t="69752"/>
          <a:stretch/>
        </p:blipFill>
        <p:spPr>
          <a:xfrm>
            <a:off x="7757003" y="4810450"/>
            <a:ext cx="1310754" cy="11451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272808" y="877317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크리 측면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01419" y="877317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크리 후면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7890473" flipH="1">
            <a:off x="7240263" y="5266449"/>
            <a:ext cx="421358" cy="75561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74893" y="3972760"/>
            <a:ext cx="184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입을 열어서 말을 할 수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26658" y="4497931"/>
            <a:ext cx="707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위쪽 입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02967" y="4780847"/>
            <a:ext cx="163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순수한 아이들의</a:t>
            </a:r>
            <a:r>
              <a:rPr lang="en-US" altLang="ko-KR" sz="1000" i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마음이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새싹 형태로 심어져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46499" y="5316644"/>
            <a:ext cx="842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아래쪽 입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5400000" flipH="1">
            <a:off x="8553158" y="4675708"/>
            <a:ext cx="421358" cy="75561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815841" y="166659"/>
            <a:ext cx="2865368" cy="731583"/>
            <a:chOff x="3129791" y="177133"/>
            <a:chExt cx="2865368" cy="73158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736770" y="358259"/>
              <a:ext cx="16514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크리스마스 성</a:t>
              </a:r>
              <a:endParaRPr lang="ko-KR" altLang="en-US" dirty="0"/>
            </a:p>
          </p:txBody>
        </p:sp>
      </p:grp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크리스마스 </a:t>
            </a:r>
            <a:r>
              <a:rPr lang="ko-KR" altLang="en-US" sz="1800" b="1" smtClean="0"/>
              <a:t>성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673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 </a:t>
            </a:r>
            <a:r>
              <a:rPr lang="ko-KR" altLang="en-US" sz="1800" b="1" dirty="0" err="1" smtClean="0"/>
              <a:t>엔티티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유저들이 </a:t>
            </a:r>
            <a:r>
              <a:rPr lang="ko-KR" altLang="en-US" sz="1000" dirty="0" err="1" smtClean="0"/>
              <a:t>블루오션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몬스터</a:t>
            </a:r>
            <a:r>
              <a:rPr lang="ko-KR" altLang="en-US" sz="1000" dirty="0" smtClean="0"/>
              <a:t> 컬렉션을 모두 모았을 경우 아래와 같이 그 동안 모았던 </a:t>
            </a:r>
            <a:r>
              <a:rPr lang="en-US" altLang="ko-KR" sz="1000" dirty="0" smtClean="0"/>
              <a:t>12</a:t>
            </a:r>
            <a:r>
              <a:rPr lang="ko-KR" altLang="en-US" sz="1000" smtClean="0"/>
              <a:t>개의 섬과 </a:t>
            </a:r>
            <a:r>
              <a:rPr lang="en-US" altLang="ko-KR" sz="1000" dirty="0" smtClean="0"/>
              <a:t>12</a:t>
            </a:r>
            <a:r>
              <a:rPr lang="ko-KR" altLang="en-US" sz="1000"/>
              <a:t> </a:t>
            </a:r>
            <a:r>
              <a:rPr lang="ko-KR" altLang="en-US" sz="1000" smtClean="0"/>
              <a:t>마리의 몬스터에 대한 탐험 일지를 왼쪽 아래와 같이 엔티티로 만들어 지급한다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아래 </a:t>
            </a:r>
            <a:r>
              <a:rPr lang="ko-KR" altLang="en-US" sz="1000" dirty="0" err="1" smtClean="0"/>
              <a:t>엔티티를</a:t>
            </a:r>
            <a:r>
              <a:rPr lang="ko-KR" altLang="en-US" sz="1000" dirty="0" smtClean="0"/>
              <a:t> 클릭하면 오른쪽과 같이 책 </a:t>
            </a:r>
            <a:r>
              <a:rPr lang="en-US" altLang="ko-KR" sz="1000" dirty="0" smtClean="0"/>
              <a:t>UI</a:t>
            </a:r>
            <a:r>
              <a:rPr lang="ko-KR" altLang="en-US" sz="1000" smtClean="0"/>
              <a:t>가 나와서 각 섬 </a:t>
            </a:r>
            <a:r>
              <a:rPr lang="en-US" altLang="ko-KR" sz="1000" dirty="0" smtClean="0"/>
              <a:t>/ </a:t>
            </a:r>
            <a:r>
              <a:rPr lang="ko-KR" altLang="en-US" sz="1000" smtClean="0"/>
              <a:t>몬스터에 대한 탐험 일지를 볼 수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삽화는 실제 모델링에 사용했었던 원화를 사용한다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074" name="Picture 2" descr="http://file.thisisgame.com/upload/nboard/2010/11/08/20101108171921_62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0" y="1116203"/>
            <a:ext cx="50482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gameabout.com/uploads/www/news/20110831032824543e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r="16696"/>
          <a:stretch/>
        </p:blipFill>
        <p:spPr bwMode="auto">
          <a:xfrm>
            <a:off x="7521146" y="4268978"/>
            <a:ext cx="3756454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luxos.com/images/LUXOS-News/watches/7171/low_Longines_Museum_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8" t="39560" r="36921"/>
          <a:stretch/>
        </p:blipFill>
        <p:spPr bwMode="auto">
          <a:xfrm>
            <a:off x="398697" y="1875610"/>
            <a:ext cx="4069822" cy="39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5316930" y="3619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9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나의 형제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요즘 감기 때문에 몸이 좋지 않다고 이야기 들었네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날이 추운데 연구도 좋지만 부디 몸 생각하면서 일하기를 바라네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자네와 반대로 나와 우리 탐험 팀은 </a:t>
            </a:r>
            <a:r>
              <a:rPr lang="ko-KR" altLang="en-US" sz="1000" dirty="0" err="1" smtClean="0"/>
              <a:t>불화산</a:t>
            </a:r>
            <a:r>
              <a:rPr lang="ko-KR" altLang="en-US" sz="1000" dirty="0" smtClean="0"/>
              <a:t> 섬에서 열사병에 시달리고 있다네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벌써 우리 팀에서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명이 쓰러져 있어 곧 이곳을 떠나야 할 것 같아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때문에 자료가 조금 부족하더라도 이해해주기 바라네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이곳 </a:t>
            </a:r>
            <a:r>
              <a:rPr lang="ko-KR" altLang="en-US" sz="1000" dirty="0" err="1" smtClean="0"/>
              <a:t>아그니아는</a:t>
            </a:r>
            <a:r>
              <a:rPr lang="ko-KR" altLang="en-US" sz="1000" dirty="0" smtClean="0"/>
              <a:t> 활화산이 활동하는 지역으로 말 그대로 용암바다를 볼 수 있는 곳이라네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때문에 이곳의 평균 온도는 그야 말로 살인적이지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이곳에는 불의 악마라는 뜻의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이프리트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혹은 줄여서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이프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라는 종족이 살고 있네</a:t>
            </a:r>
            <a:r>
              <a:rPr lang="en-US" altLang="ko-KR" sz="1000" dirty="0" smtClean="0"/>
              <a:t>. – </a:t>
            </a:r>
            <a:r>
              <a:rPr lang="ko-KR" altLang="en-US" sz="1000" smtClean="0"/>
              <a:t>아</a:t>
            </a:r>
            <a:r>
              <a:rPr lang="en-US" altLang="ko-KR" sz="1000" dirty="0" smtClean="0"/>
              <a:t>! </a:t>
            </a:r>
            <a:r>
              <a:rPr lang="ko-KR" altLang="en-US" sz="1000" smtClean="0"/>
              <a:t>물론 이들이 진짜 악마인 것은 아니고 단지 말만 그럴뿐이지</a:t>
            </a:r>
            <a:r>
              <a:rPr lang="en-US" altLang="ko-KR" sz="1000" dirty="0" smtClean="0"/>
              <a:t>. –</a:t>
            </a:r>
          </a:p>
          <a:p>
            <a:r>
              <a:rPr lang="ko-KR" altLang="en-US" sz="1000" dirty="0" smtClean="0"/>
              <a:t>이들은 이 지옥 같은 환경에서 살기에 최적화되어 있는 이들로 나는 이들은 오래 전 사라졌다는 </a:t>
            </a:r>
            <a:r>
              <a:rPr lang="ko-KR" altLang="en-US" sz="1000" dirty="0" err="1" smtClean="0"/>
              <a:t>샐러맨더의</a:t>
            </a:r>
            <a:r>
              <a:rPr lang="ko-KR" altLang="en-US" sz="1000" dirty="0" smtClean="0"/>
              <a:t> 후손이라 예상하고 있네</a:t>
            </a:r>
            <a:r>
              <a:rPr lang="en-US" altLang="ko-KR" sz="1000" dirty="0" smtClean="0"/>
              <a:t>.</a:t>
            </a:r>
            <a:br>
              <a:rPr lang="en-US" altLang="ko-KR" sz="1000" dirty="0" smtClean="0"/>
            </a:br>
            <a:r>
              <a:rPr lang="ko-KR" altLang="en-US" sz="1000" smtClean="0"/>
              <a:t>이 섬의 화산 활동 시작 추정 연대와 샐러맨더들의 활동이 갑자기 줄어든 시대가 거의 겹치고 고대 문헌에 나와 있는 샐러맨더들에 대한 묘사와 이들의 모습이 많이 일치한 것이 내가 제시하는 증거 들이지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아마 과거 유랑생활을 하던 </a:t>
            </a:r>
            <a:r>
              <a:rPr lang="ko-KR" altLang="en-US" sz="1000" dirty="0" err="1" smtClean="0"/>
              <a:t>샐러맨더들이</a:t>
            </a:r>
            <a:r>
              <a:rPr lang="ko-KR" altLang="en-US" sz="1000" dirty="0" smtClean="0"/>
              <a:t> 활화산 활동으로 만들어진 이 섬에 눌러 살게 되면서 지금의 모습으로 진화하지 않았을까 하네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아무튼 이들에 대한 자료를 보내겠네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이후에 다시 연락할 때까지 몸 건강하게나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577868" y="1310574"/>
              <a:ext cx="69762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불화산섬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불화산섬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2738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02" y="0"/>
            <a:ext cx="8475452" cy="6858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048309" y="1710867"/>
            <a:ext cx="1296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급하게 나오느라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미처 채색을 못했네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이해 부탁하네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947981" y="874427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이프 전면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67494" y="887791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크리 측면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6577990" flipH="1">
            <a:off x="10030087" y="1312428"/>
            <a:ext cx="345809" cy="6201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820" y="1160739"/>
            <a:ext cx="1503208" cy="1823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415" y="1134012"/>
            <a:ext cx="1571171" cy="18549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774" y="1160740"/>
            <a:ext cx="1053949" cy="1861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22" y="4672577"/>
            <a:ext cx="1444663" cy="7461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584" y="3110824"/>
            <a:ext cx="469433" cy="5669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668" y="3003413"/>
            <a:ext cx="1298561" cy="24569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7427" y="3045798"/>
            <a:ext cx="1799815" cy="283909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414909" y="874426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이프 후면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3622850">
            <a:off x="8584742" y="3056815"/>
            <a:ext cx="538544" cy="101956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638269" y="3034462"/>
            <a:ext cx="1672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고대 문헌에 나온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샐러맨더의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문양과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/>
            </a:r>
            <a:b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</a:b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일치하는 형태의 문양을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종족 표식으로 사용한다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8900000" flipH="1">
            <a:off x="8740255" y="4621526"/>
            <a:ext cx="393785" cy="70616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771118" y="5363502"/>
            <a:ext cx="194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고대 </a:t>
            </a:r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샐러맨더들과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마찬가지로 손가락이 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3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개이다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6577990" flipH="1">
            <a:off x="6233828" y="2927853"/>
            <a:ext cx="583567" cy="104650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561019" y="5418722"/>
            <a:ext cx="40858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이프리트들은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이 곳 용암을 신성시해서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일생에 한번 이 용암으로 제련된 무기를 지급 받아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평생토록 이 무기를 통해 자신을 단련하면서 살아간다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911091" y="177133"/>
            <a:ext cx="2865368" cy="731583"/>
            <a:chOff x="3129791" y="177133"/>
            <a:chExt cx="2865368" cy="73158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008478" y="358259"/>
              <a:ext cx="110799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err="1" smtClean="0"/>
                <a:t>불화산섬</a:t>
              </a:r>
              <a:endParaRPr lang="ko-KR" altLang="en-US" dirty="0"/>
            </a:p>
          </p:txBody>
        </p:sp>
      </p:grp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err="1" smtClean="0"/>
              <a:t>불화산섬</a:t>
            </a:r>
            <a:r>
              <a:rPr lang="ko-KR" altLang="en-US" sz="1800" b="1" smtClean="0"/>
              <a:t>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0389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친애하는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이제 </a:t>
            </a:r>
            <a:r>
              <a:rPr lang="ko-KR" altLang="en-US" sz="1000" dirty="0" smtClean="0"/>
              <a:t>우리의 탐험도 </a:t>
            </a:r>
            <a:r>
              <a:rPr lang="ko-KR" altLang="en-US" sz="1000" smtClean="0"/>
              <a:t>막바지에 다다랐구만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smtClean="0"/>
              <a:t>우리는 지금 다음 목적지인 </a:t>
            </a:r>
            <a:r>
              <a:rPr lang="ko-KR" altLang="en-US" sz="1000" dirty="0" err="1" smtClean="0"/>
              <a:t>천공섬을</a:t>
            </a:r>
            <a:r>
              <a:rPr lang="ko-KR" altLang="en-US" sz="1000" dirty="0" smtClean="0"/>
              <a:t> 찾아 </a:t>
            </a:r>
            <a:r>
              <a:rPr lang="ko-KR" altLang="en-US" sz="1000" dirty="0" err="1" smtClean="0"/>
              <a:t>불화산섬에서</a:t>
            </a:r>
            <a:r>
              <a:rPr lang="ko-KR" altLang="en-US" sz="1000" dirty="0" smtClean="0"/>
              <a:t> 서쪽으로 이동 중에 잠시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이오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 또는 </a:t>
            </a:r>
            <a:r>
              <a:rPr lang="ko-KR" altLang="en-US" sz="1000" dirty="0" smtClean="0"/>
              <a:t>초콜릿 섬이라 </a:t>
            </a:r>
            <a:r>
              <a:rPr lang="ko-KR" altLang="en-US" sz="1000" smtClean="0"/>
              <a:t>불리는 곳에 정박했네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이곳은 모든 곳이 타오르는 </a:t>
            </a:r>
            <a:r>
              <a:rPr lang="ko-KR" altLang="en-US" sz="1000" dirty="0" err="1" smtClean="0"/>
              <a:t>불화산</a:t>
            </a:r>
            <a:r>
              <a:rPr lang="ko-KR" altLang="en-US" sz="1000" dirty="0" smtClean="0"/>
              <a:t> 섬과는 달리 섬 자체가 달콤한 초콜릿으로 만들어져 있는 곳이라네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이곳 전설에 의하면 사랑의 신 큐피트가 자신의 추종자들에게 선물로 내려준 섬이 바로 이곳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이오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 라고 하더군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 smtClean="0"/>
              <a:t>이곳은 초콜릿 섬이라는 이명답게 전 세계에 고백용 초콜릿의 </a:t>
            </a:r>
            <a:r>
              <a:rPr lang="en-US" altLang="ko-KR" sz="1000" dirty="0" smtClean="0"/>
              <a:t>60% </a:t>
            </a:r>
            <a:r>
              <a:rPr lang="ko-KR" altLang="en-US" sz="1000" smtClean="0"/>
              <a:t>이상을 이곳에서 만들지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그중 이곳에서 생상하는 초콜릿 중에서 최고로 치는 것은 큐피트의 애완소로 </a:t>
            </a:r>
            <a:r>
              <a:rPr lang="ko-KR" altLang="en-US" sz="1000" dirty="0" smtClean="0"/>
              <a:t>불리는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음머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라는 소의 우유로 만든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큐피트의 키스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인데 이곳 </a:t>
            </a:r>
            <a:r>
              <a:rPr lang="ko-KR" altLang="en-US" sz="1000" dirty="0" smtClean="0"/>
              <a:t>사람들의 </a:t>
            </a:r>
            <a:r>
              <a:rPr lang="ko-KR" altLang="en-US" sz="1000" smtClean="0"/>
              <a:t>말에 의하면 이 </a:t>
            </a:r>
            <a:r>
              <a:rPr lang="ko-KR" altLang="en-US" sz="1000" dirty="0" smtClean="0"/>
              <a:t>초콜릿으로 사랑을 </a:t>
            </a:r>
            <a:r>
              <a:rPr lang="ko-KR" altLang="en-US" sz="1000" smtClean="0"/>
              <a:t>고백하면 반드시 그 사랑은 이뤄진다고 하더군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솔직히 나도 그 말을 다 믿는 것은 아니지만 실제 고백 성공 확률이 꽤나 높은 것을 보면 이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음머</a:t>
            </a:r>
            <a:r>
              <a:rPr lang="en-US" altLang="ko-KR" sz="1000" dirty="0" smtClean="0"/>
              <a:t>’ </a:t>
            </a:r>
            <a:r>
              <a:rPr lang="ko-KR" altLang="en-US" sz="1000" smtClean="0"/>
              <a:t>라는 소의 우유에 특별한 성분이 있는 듯 하이</a:t>
            </a:r>
            <a:r>
              <a:rPr lang="en-US" altLang="ko-KR" sz="1000" dirty="0" smtClean="0"/>
              <a:t>…</a:t>
            </a:r>
            <a:br>
              <a:rPr lang="en-US" altLang="ko-KR" sz="1000" dirty="0" smtClean="0"/>
            </a:br>
            <a:r>
              <a:rPr lang="ko-KR" altLang="en-US" sz="1000" smtClean="0"/>
              <a:t>이 곳에 오래 정박하기는 힘든 터라 이 소에 대해 자료를 </a:t>
            </a:r>
            <a:r>
              <a:rPr lang="ko-KR" altLang="en-US" sz="1000" dirty="0" smtClean="0"/>
              <a:t>많이 </a:t>
            </a:r>
            <a:r>
              <a:rPr lang="ko-KR" altLang="en-US" sz="1000" smtClean="0"/>
              <a:t>모으지는 못했지만 그나마 모은 자료라도 이렇게 보내네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그럼 다음에 또 연락하겠네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19545" y="1310574"/>
              <a:ext cx="614272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초코</a:t>
              </a:r>
              <a:r>
                <a:rPr lang="ko-KR" altLang="en-US" sz="1000" dirty="0" smtClean="0"/>
                <a:t> 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초코</a:t>
            </a:r>
            <a:r>
              <a:rPr lang="ko-KR" altLang="en-US" sz="1800" b="1" dirty="0" smtClean="0"/>
              <a:t>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1163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52" y="0"/>
            <a:ext cx="8475452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10874" y="874426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움머 전면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10874" y="3579964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움머 측면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86516" y="1120647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움머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261318" y="4821881"/>
            <a:ext cx="4085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큐피트의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애완소라는 별명처럼 날개가 달렸을 뿐 아니라 소주제에 활과 화살을 가지고 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다닌다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031" y="1312896"/>
            <a:ext cx="3874354" cy="35937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53" y="1049233"/>
            <a:ext cx="1688738" cy="218865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29" y="3792904"/>
            <a:ext cx="1780186" cy="2188654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587241" y="177133"/>
            <a:ext cx="2865368" cy="731583"/>
            <a:chOff x="3129791" y="177133"/>
            <a:chExt cx="2865368" cy="73158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083018" y="358259"/>
              <a:ext cx="958917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err="1" smtClean="0"/>
                <a:t>초코</a:t>
              </a:r>
              <a:r>
                <a:rPr lang="ko-KR" altLang="en-US" dirty="0" smtClean="0"/>
                <a:t> 섬</a:t>
              </a:r>
              <a:endParaRPr lang="ko-KR" altLang="en-US" dirty="0"/>
            </a:p>
          </p:txBody>
        </p:sp>
      </p:grp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초코</a:t>
            </a:r>
            <a:r>
              <a:rPr lang="ko-KR" altLang="en-US" sz="1800" b="1" dirty="0" smtClean="0"/>
              <a:t>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35949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항해에서 내가 가장 의지하는 동지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우리는 이제 </a:t>
            </a:r>
            <a:r>
              <a:rPr lang="ko-KR" altLang="en-US" sz="1000" dirty="0" err="1" smtClean="0"/>
              <a:t>천공섬으로의</a:t>
            </a:r>
            <a:r>
              <a:rPr lang="ko-KR" altLang="en-US" sz="1000" dirty="0" smtClean="0"/>
              <a:t> 여정을 위해 </a:t>
            </a:r>
            <a:r>
              <a:rPr lang="ko-KR" altLang="en-US" sz="1000" dirty="0" err="1" smtClean="0"/>
              <a:t>초코</a:t>
            </a:r>
            <a:r>
              <a:rPr lang="ko-KR" altLang="en-US" sz="1000" dirty="0" smtClean="0"/>
              <a:t> 섬 서쪽 캔디 섬으로 왔네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보통 </a:t>
            </a:r>
            <a:r>
              <a:rPr lang="ko-KR" altLang="en-US" sz="1000" dirty="0" err="1" smtClean="0"/>
              <a:t>천공섬에</a:t>
            </a:r>
            <a:r>
              <a:rPr lang="ko-KR" altLang="en-US" sz="1000" dirty="0" smtClean="0"/>
              <a:t> 가려면 이곳의 열기구에 </a:t>
            </a:r>
            <a:r>
              <a:rPr lang="ko-KR" altLang="en-US" sz="1000" dirty="0"/>
              <a:t>최소한의 인원과 </a:t>
            </a:r>
            <a:r>
              <a:rPr lang="ko-KR" altLang="en-US" sz="1000" dirty="0" smtClean="0"/>
              <a:t>물자만 </a:t>
            </a:r>
            <a:r>
              <a:rPr lang="ko-KR" altLang="en-US" sz="1000" dirty="0"/>
              <a:t>싣고 </a:t>
            </a:r>
            <a:r>
              <a:rPr lang="ko-KR" altLang="en-US" sz="1000" dirty="0" smtClean="0"/>
              <a:t>올라가기는 것이 일반적이지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하지만 </a:t>
            </a:r>
            <a:r>
              <a:rPr lang="ko-KR" altLang="en-US" sz="1000" dirty="0" smtClean="0"/>
              <a:t>그런 방식으로는 </a:t>
            </a:r>
            <a:r>
              <a:rPr lang="ko-KR" altLang="en-US" sz="1000" dirty="0" err="1" smtClean="0"/>
              <a:t>천공섬에서</a:t>
            </a:r>
            <a:r>
              <a:rPr lang="ko-KR" altLang="en-US" sz="1000" dirty="0" smtClean="0"/>
              <a:t> 할 수 있는 연구도 매우 제한적이고 머무를 수 있는 시간도 </a:t>
            </a:r>
            <a:r>
              <a:rPr lang="ko-KR" altLang="en-US" sz="1000" smtClean="0"/>
              <a:t>매우 짧아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그래서 우리는 기존에 시도해보지 않았던 방법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바로 천공섬 근처 용오름을 </a:t>
            </a:r>
            <a:r>
              <a:rPr lang="ko-KR" altLang="en-US" sz="1000" dirty="0" smtClean="0"/>
              <a:t>이용해 우리 배 자체를 </a:t>
            </a:r>
            <a:r>
              <a:rPr lang="ko-KR" altLang="en-US" sz="1000" smtClean="0"/>
              <a:t>공중에 띄워 천공섬에 올라가려고 하네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일단 그러기 위해서는 훌륭한 장비들이 필요한데</a:t>
            </a:r>
            <a:r>
              <a:rPr lang="en-US" altLang="ko-KR" sz="1000" dirty="0" smtClean="0"/>
              <a:t>… </a:t>
            </a:r>
            <a:r>
              <a:rPr lang="ko-KR" altLang="en-US" sz="1000" smtClean="0"/>
              <a:t>이곳 캔디 섬이야 기계 공학이 유명한 섬이니 어지간한 </a:t>
            </a:r>
            <a:r>
              <a:rPr lang="ko-KR" altLang="en-US" sz="1000" dirty="0" smtClean="0"/>
              <a:t>장비들을 손쉽게 구할 수 있었네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다만 이 용오름을 정확히 계산해주는 위한 로봇이 필요한데 이게 가격이 만만치가 않아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smtClean="0"/>
              <a:t>때문에 이렇게 자네에게 재정적 지원을 부탁하니 부디 우리를 조금만 더 도와주게나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물론 이 도전이 무모하고 위험해 보일 지도 모르지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허나 </a:t>
            </a:r>
            <a:r>
              <a:rPr lang="ko-KR" altLang="en-US" sz="1000" dirty="0" smtClean="0"/>
              <a:t>이 도전에 성공할 경우 우리 인류가 얻게 </a:t>
            </a:r>
            <a:r>
              <a:rPr lang="ko-KR" altLang="en-US" sz="1000" smtClean="0"/>
              <a:t>될 그 무한한 가치들을 생각해주게나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그리고 여기 우리들을 믿어주게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여기 필요한 로봇의 자세한 제원을 첨부하니 참고 바라네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41987" y="1310574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캔디섬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캔디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6477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77" y="0"/>
            <a:ext cx="8475452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307409" y="1277212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로봇 전면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40649" y="1277213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로봇 후면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362" y="1582792"/>
            <a:ext cx="2536156" cy="24690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76" y="1578986"/>
            <a:ext cx="2554445" cy="25239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b="65624"/>
          <a:stretch/>
        </p:blipFill>
        <p:spPr>
          <a:xfrm>
            <a:off x="9911799" y="2020709"/>
            <a:ext cx="1115665" cy="5868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555" y="4286265"/>
            <a:ext cx="1243692" cy="11888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876" y="4566335"/>
            <a:ext cx="883997" cy="12863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5425" y="2840967"/>
            <a:ext cx="627942" cy="137781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rcRect t="35837"/>
          <a:stretch/>
        </p:blipFill>
        <p:spPr>
          <a:xfrm>
            <a:off x="5971791" y="3996724"/>
            <a:ext cx="1115665" cy="109527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1" b="69064"/>
          <a:stretch/>
        </p:blipFill>
        <p:spPr>
          <a:xfrm>
            <a:off x="7410301" y="3000472"/>
            <a:ext cx="1027976" cy="1435574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34745" r="32967" b="39815"/>
          <a:stretch/>
        </p:blipFill>
        <p:spPr>
          <a:xfrm rot="3465146">
            <a:off x="8563290" y="2381328"/>
            <a:ext cx="1195755" cy="88500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5400000" flipH="1">
            <a:off x="6956855" y="3408238"/>
            <a:ext cx="421358" cy="7556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3622850">
            <a:off x="9489502" y="1988891"/>
            <a:ext cx="317230" cy="60057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20459832" flipH="1">
            <a:off x="8117467" y="2851275"/>
            <a:ext cx="1058394" cy="189800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575766" y="5033951"/>
            <a:ext cx="224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로봇 총 구매 비용 </a:t>
            </a:r>
            <a:r>
              <a:rPr lang="en-US" altLang="ko-KR" sz="12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: </a:t>
            </a:r>
          </a:p>
          <a:p>
            <a:pPr algn="r"/>
            <a:r>
              <a:rPr lang="en-US" altLang="ko-KR" sz="1200" b="1" i="1" dirty="0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100</a:t>
            </a:r>
            <a:r>
              <a:rPr lang="ko-KR" altLang="en-US" sz="1200" b="1" i="1" smtClean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만 골드</a:t>
            </a:r>
            <a:endParaRPr lang="en-US" altLang="ko-KR" sz="1200" b="1" i="1" dirty="0" smtClean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092066" y="177133"/>
            <a:ext cx="2865368" cy="731583"/>
            <a:chOff x="3129791" y="177133"/>
            <a:chExt cx="2865368" cy="73158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123895" y="358259"/>
              <a:ext cx="8771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err="1" smtClean="0"/>
                <a:t>캔디섬</a:t>
              </a:r>
              <a:endParaRPr lang="ko-KR" altLang="en-US" dirty="0"/>
            </a:p>
          </p:txBody>
        </p:sp>
      </p:grp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err="1" smtClean="0"/>
              <a:t>캔디섬</a:t>
            </a:r>
            <a:r>
              <a:rPr lang="ko-KR" altLang="en-US" sz="1800" b="1" smtClean="0"/>
              <a:t>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5964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</a:t>
            </a:r>
            <a:r>
              <a:rPr lang="en-US" altLang="ko-KR" sz="1000" dirty="0"/>
              <a:t>! </a:t>
            </a:r>
            <a:r>
              <a:rPr lang="ko-KR" altLang="en-US" sz="1000"/>
              <a:t>드베르</a:t>
            </a:r>
            <a:r>
              <a:rPr lang="en-US" altLang="ko-KR" sz="1000" dirty="0"/>
              <a:t>! </a:t>
            </a:r>
            <a:r>
              <a:rPr lang="ko-KR" altLang="en-US" sz="1000"/>
              <a:t>나의 가장 든든한 지원자</a:t>
            </a:r>
            <a:r>
              <a:rPr lang="en-US" altLang="ko-KR" sz="1000" dirty="0"/>
              <a:t>. </a:t>
            </a:r>
            <a:r>
              <a:rPr lang="ko-KR" altLang="en-US" sz="1000"/>
              <a:t>자네의 지원금 덕분에 우리는 천공 섬 등정에 성공할 수 있었네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다시한번 정말 감사를 보내네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/>
              <a:t>이 천공 섬은 인류의 손길이 거의 닿지 않은</a:t>
            </a:r>
            <a:r>
              <a:rPr lang="en-US" altLang="ko-KR" sz="1000" dirty="0"/>
              <a:t>,</a:t>
            </a:r>
            <a:r>
              <a:rPr lang="ko-KR" altLang="en-US" sz="1000"/>
              <a:t> 온갖 신비로 가득 찬 섬이지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 smtClean="0"/>
              <a:t>이곳에는 우리가 연구해야 할 많은 존재 들이 있으나 특히나 나는 강아지 </a:t>
            </a:r>
            <a:r>
              <a:rPr lang="ko-KR" altLang="en-US" sz="1000" dirty="0"/>
              <a:t>머리에 식물 몸을 한 </a:t>
            </a:r>
            <a:r>
              <a:rPr lang="en-US" altLang="ko-KR" sz="1000" dirty="0"/>
              <a:t>‘</a:t>
            </a:r>
            <a:r>
              <a:rPr lang="ko-KR" altLang="en-US" sz="1000"/>
              <a:t>아루</a:t>
            </a:r>
            <a:r>
              <a:rPr lang="en-US" altLang="ko-KR" sz="1000" dirty="0"/>
              <a:t>‘ </a:t>
            </a:r>
            <a:r>
              <a:rPr lang="ko-KR" altLang="en-US" sz="1000"/>
              <a:t>라는 생물에 흥미가 </a:t>
            </a:r>
            <a:r>
              <a:rPr lang="ko-KR" altLang="en-US" sz="1000" smtClean="0"/>
              <a:t>간다네</a:t>
            </a:r>
            <a:r>
              <a:rPr lang="en-US" altLang="ko-KR" sz="1000" dirty="0" smtClean="0"/>
              <a:t>.</a:t>
            </a:r>
            <a:endParaRPr lang="en-US" altLang="ko-KR" sz="1000" dirty="0"/>
          </a:p>
          <a:p>
            <a:r>
              <a:rPr lang="ko-KR" altLang="en-US" sz="1000" dirty="0"/>
              <a:t>이 생물은 엄연히 광합성 할 수 있는 </a:t>
            </a:r>
            <a:r>
              <a:rPr lang="en-US" altLang="ko-KR" sz="1000" dirty="0"/>
              <a:t>‘</a:t>
            </a:r>
            <a:r>
              <a:rPr lang="ko-KR" altLang="en-US" sz="1000"/>
              <a:t>식물</a:t>
            </a:r>
            <a:r>
              <a:rPr lang="en-US" altLang="ko-KR" sz="1000" dirty="0"/>
              <a:t>’</a:t>
            </a:r>
            <a:r>
              <a:rPr lang="ko-KR" altLang="en-US" sz="1000"/>
              <a:t>로 크기는 대충 손바닥보다 조금 더 크다네</a:t>
            </a:r>
            <a:r>
              <a:rPr lang="en-US" altLang="ko-KR" sz="1000" dirty="0"/>
              <a:t>. </a:t>
            </a:r>
            <a:r>
              <a:rPr lang="ko-KR" altLang="en-US" sz="1000"/>
              <a:t>겨울에는 일반 식물처럼 가만히 동면을 취하지만 봄부터는 동물처럼 자기 스스로 움직여 양지 바른 곳을 찾아 광합성을 하거나 벌레나 작은 새</a:t>
            </a:r>
            <a:r>
              <a:rPr lang="en-US" altLang="ko-KR" sz="1000" dirty="0"/>
              <a:t>, </a:t>
            </a:r>
            <a:r>
              <a:rPr lang="ko-KR" altLang="en-US" sz="1000"/>
              <a:t>쥐등을 사냥해 영양분을 얻지</a:t>
            </a:r>
            <a:r>
              <a:rPr lang="en-US" altLang="ko-KR" sz="1000" dirty="0"/>
              <a:t>. </a:t>
            </a:r>
            <a:r>
              <a:rPr lang="ko-KR" altLang="en-US" sz="1000"/>
              <a:t>이 생물의 뿌리는 사실 상 몸을 지지하는 형태로만 쓰이고 물은 머리로 보이는 부분을 통해 섭취한다네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일반적으로 </a:t>
            </a:r>
            <a:r>
              <a:rPr lang="ko-KR" altLang="en-US" sz="1000" dirty="0" err="1"/>
              <a:t>아루는</a:t>
            </a:r>
            <a:r>
              <a:rPr lang="ko-KR" altLang="en-US" sz="1000" dirty="0"/>
              <a:t> 다른 식물처럼 몸 전체가 초록빛을 띄지만</a:t>
            </a:r>
            <a:r>
              <a:rPr lang="en-US" altLang="ko-KR" sz="1000" dirty="0"/>
              <a:t>,</a:t>
            </a:r>
            <a:r>
              <a:rPr lang="ko-KR" altLang="en-US" sz="1000"/>
              <a:t> 봄철 특히 </a:t>
            </a:r>
            <a:r>
              <a:rPr lang="en-US" altLang="ko-KR" sz="1000" dirty="0"/>
              <a:t>4</a:t>
            </a:r>
            <a:r>
              <a:rPr lang="ko-KR" altLang="en-US" sz="1000"/>
              <a:t>월 중순경에는 짝짓기 시기가 되면서 자신의 얼굴을 꽃처럼 울긋불긋하게 만들어 상대를 유혹한다고 하더군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안타깝게도 지금은 이미 짝짓기 시기가 지났기에 그 모습을 볼 수는 없었네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아무튼 이곳에서 지내면서 모은 자료를 첨부하겠네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41988" y="1310574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천공섬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err="1" smtClean="0"/>
              <a:t>천공섬</a:t>
            </a:r>
            <a:r>
              <a:rPr lang="ko-KR" altLang="en-US" sz="1800" b="1" smtClean="0"/>
              <a:t>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6326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77" y="0"/>
            <a:ext cx="8475452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804243" y="880381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아루 전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후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측 면 스케치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1862247">
            <a:off x="5711561" y="4542984"/>
            <a:ext cx="494919" cy="62013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96285" y="885491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아루 러프 스케치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627057" y="4332663"/>
            <a:ext cx="202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단순히 몸을 지지하기만 한다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뿌리로써의 기능은 없다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7608375" flipH="1">
            <a:off x="7526576" y="3103478"/>
            <a:ext cx="421358" cy="7556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9035275">
            <a:off x="4843781" y="3737197"/>
            <a:ext cx="317230" cy="600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7829" r="2510"/>
          <a:stretch/>
        </p:blipFill>
        <p:spPr>
          <a:xfrm>
            <a:off x="3650134" y="1136799"/>
            <a:ext cx="2158314" cy="2827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172" y="1137650"/>
            <a:ext cx="2287458" cy="25293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032" y="1163558"/>
            <a:ext cx="2287458" cy="25242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572" y="1162717"/>
            <a:ext cx="1536728" cy="252426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1" b="69064"/>
          <a:stretch/>
        </p:blipFill>
        <p:spPr>
          <a:xfrm rot="4151988">
            <a:off x="4143342" y="2827920"/>
            <a:ext cx="1105532" cy="12112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255360" y="5033951"/>
            <a:ext cx="202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날카로운 치아로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벌레나 작은 새를 사냥한다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027388" y="3581424"/>
            <a:ext cx="1886296" cy="230269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453450" y="3705120"/>
            <a:ext cx="2020061" cy="218524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255413" y="4909395"/>
            <a:ext cx="2024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감정이 풍부하며 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다양한 표정을 짓는 것이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가능하다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07254" y="3658581"/>
            <a:ext cx="2024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금화 주머니에 들어갈 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정도로 작다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1862247">
            <a:off x="9021001" y="4290706"/>
            <a:ext cx="494919" cy="620133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6244466" y="177133"/>
            <a:ext cx="2865368" cy="731583"/>
            <a:chOff x="3129791" y="177133"/>
            <a:chExt cx="2865368" cy="73158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4123895" y="358259"/>
              <a:ext cx="8771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err="1" smtClean="0"/>
                <a:t>천공섬</a:t>
              </a:r>
              <a:endParaRPr lang="ko-KR" altLang="en-US" dirty="0"/>
            </a:p>
          </p:txBody>
        </p:sp>
      </p:grpSp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err="1" smtClean="0"/>
              <a:t>천공섬</a:t>
            </a:r>
            <a:r>
              <a:rPr lang="ko-KR" altLang="en-US" sz="1800" b="1" smtClean="0"/>
              <a:t>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6363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나의 오랜 벗</a:t>
            </a:r>
            <a:r>
              <a:rPr lang="en-US" altLang="ko-KR" sz="1000" dirty="0"/>
              <a:t> </a:t>
            </a:r>
            <a:r>
              <a:rPr lang="ko-KR" altLang="en-US" sz="1000" smtClean="0"/>
              <a:t>드베르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이제 이 여정도 거의 막바지에 다다랐군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그동안 많은 곳을 돌아다녔지만 아직도 이 바다에서 떠나고 싶지 않으이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err="1" smtClean="0"/>
              <a:t>여튼</a:t>
            </a:r>
            <a:r>
              <a:rPr lang="ko-KR" altLang="en-US" sz="1000" dirty="0" smtClean="0"/>
              <a:t> 우리는 이제 천공 섬에서 내려와 </a:t>
            </a:r>
            <a:r>
              <a:rPr lang="ko-KR" altLang="en-US" sz="1000" dirty="0" err="1" smtClean="0"/>
              <a:t>천공섬</a:t>
            </a:r>
            <a:r>
              <a:rPr lang="ko-KR" altLang="en-US" sz="1000" dirty="0" smtClean="0"/>
              <a:t> 북쪽 우리의 다음 목적지인 </a:t>
            </a:r>
            <a:r>
              <a:rPr lang="ko-KR" altLang="en-US" sz="1000" dirty="0" err="1" smtClean="0"/>
              <a:t>거북섬에</a:t>
            </a:r>
            <a:r>
              <a:rPr lang="ko-KR" altLang="en-US" sz="1000" dirty="0" smtClean="0"/>
              <a:t> 도착했다네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이곳 </a:t>
            </a:r>
            <a:r>
              <a:rPr lang="ko-KR" altLang="en-US" sz="1000" dirty="0" err="1" smtClean="0"/>
              <a:t>거북섬은</a:t>
            </a:r>
            <a:r>
              <a:rPr lang="ko-KR" altLang="en-US" sz="1000" dirty="0" smtClean="0"/>
              <a:t> 이름 그대로 살아있는 거대한 거북이의 등 위에 생태계가 만들어진 매우 특이한 섬이지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이 거북섬 거북이의 </a:t>
            </a:r>
            <a:r>
              <a:rPr lang="ko-KR" altLang="en-US" sz="1000" dirty="0" smtClean="0"/>
              <a:t>학명은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에이션트 바다 큰 거북</a:t>
            </a:r>
            <a:r>
              <a:rPr lang="en-US" altLang="ko-KR" sz="1000" dirty="0" smtClean="0"/>
              <a:t>’</a:t>
            </a:r>
            <a:r>
              <a:rPr lang="ko-KR" altLang="en-US" sz="1000" smtClean="0"/>
              <a:t>으로 보통 이렇게 섬으로 분류될 만큼 크게 자라는 경우가 매우 드물다고 하는데 이 거북만 좀 특별한거 같네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책에 따르면 현재 이 거북의 수명은 </a:t>
            </a:r>
            <a:r>
              <a:rPr lang="en-US" altLang="ko-KR" sz="1000" dirty="0" smtClean="0"/>
              <a:t>1000</a:t>
            </a:r>
            <a:r>
              <a:rPr lang="ko-KR" altLang="en-US" sz="1000" smtClean="0"/>
              <a:t>년 이상으로 예상된다고 하더군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 </a:t>
            </a:r>
            <a:r>
              <a:rPr lang="ko-KR" altLang="en-US" sz="1000" dirty="0" err="1" smtClean="0"/>
              <a:t>에이션트</a:t>
            </a:r>
            <a:r>
              <a:rPr lang="ko-KR" altLang="en-US" sz="1000" dirty="0" smtClean="0"/>
              <a:t> 바다 큰 거북은 자신의 등에 사는 거주민들과 공생관계를 갖는데 자신의 등에 다른 생명들이 살도록 하는 대신 자신의 새끼도 자신의 등에 있는 산림에서 안전하게 양육시키지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우리도 이 </a:t>
            </a:r>
            <a:r>
              <a:rPr lang="ko-KR" altLang="en-US" sz="1000" dirty="0" err="1" smtClean="0"/>
              <a:t>거북섬에</a:t>
            </a:r>
            <a:r>
              <a:rPr lang="ko-KR" altLang="en-US" sz="1000" dirty="0" smtClean="0"/>
              <a:t> 올랐을 때 이 거북의 새끼들을 만나 볼 수 있었네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여기 그에 대한 자료를 자네에게 보내니 연구에 참고되기 바라네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잘 지내게나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41989" y="1310574"/>
              <a:ext cx="56938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err="1" smtClean="0"/>
                <a:t>거북섬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 smtClean="0"/>
              <a:t>거북섬</a:t>
            </a:r>
            <a:r>
              <a:rPr lang="ko-KR" altLang="en-US" sz="1800" b="1" dirty="0" smtClean="0"/>
              <a:t> 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6468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77" y="0"/>
            <a:ext cx="8475452" cy="6858000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6244466" y="177133"/>
            <a:ext cx="2865368" cy="731583"/>
            <a:chOff x="3129791" y="177133"/>
            <a:chExt cx="2865368" cy="73158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4123895" y="358259"/>
              <a:ext cx="87716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err="1" smtClean="0"/>
                <a:t>거북섬</a:t>
              </a:r>
              <a:endParaRPr lang="ko-KR" altLang="en-US" dirty="0"/>
            </a:p>
          </p:txBody>
        </p:sp>
      </p:grpSp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err="1"/>
              <a:t>거북섬</a:t>
            </a:r>
            <a:r>
              <a:rPr lang="ko-KR" altLang="en-US" sz="1800" b="1" dirty="0"/>
              <a:t>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189" y="4240313"/>
            <a:ext cx="1689059" cy="16472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527" y="4166419"/>
            <a:ext cx="3492951" cy="1373092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6"/>
          <a:srcRect t="4434" r="4966" b="3742"/>
          <a:stretch/>
        </p:blipFill>
        <p:spPr>
          <a:xfrm>
            <a:off x="6550516" y="1217012"/>
            <a:ext cx="2178447" cy="287742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/>
          <a:srcRect l="52477" t="9432" b="3717"/>
          <a:stretch/>
        </p:blipFill>
        <p:spPr>
          <a:xfrm>
            <a:off x="4099301" y="2274657"/>
            <a:ext cx="1238763" cy="1392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723" y="947382"/>
            <a:ext cx="1390779" cy="18030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7"/>
          <a:srcRect l="853" t="2978" r="56502" b="2665"/>
          <a:stretch/>
        </p:blipFill>
        <p:spPr>
          <a:xfrm>
            <a:off x="4524632" y="1257643"/>
            <a:ext cx="1111580" cy="15126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930602" y="2135742"/>
            <a:ext cx="1032842" cy="20118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16180" y="3439710"/>
            <a:ext cx="145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아기 거북의 등은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아기 요람처럼 생겨서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아래처럼 흔들의자로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사용할 수 있다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0"/>
          <a:srcRect l="20385" t="27447" r="14217" b="18068"/>
          <a:stretch/>
        </p:blipFill>
        <p:spPr>
          <a:xfrm>
            <a:off x="5533753" y="2849707"/>
            <a:ext cx="873212" cy="5025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666265" y="3327539"/>
            <a:ext cx="1450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거북섬의</a:t>
            </a:r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주민들이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아기 거북을 정성스레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돌봐주며 손수 옷도 만들어 입혀준다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77393" y="4852965"/>
            <a:ext cx="1450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옷을 입지 않았을 때의 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아기 거북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0"/>
          <a:srcRect l="20385" t="27447" r="14217" b="18068"/>
          <a:stretch/>
        </p:blipFill>
        <p:spPr>
          <a:xfrm rot="9000000">
            <a:off x="8792266" y="2843759"/>
            <a:ext cx="873212" cy="5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</a:t>
            </a:r>
            <a:r>
              <a:rPr lang="en-US" altLang="ko-KR" sz="1800" b="1" dirty="0" smtClean="0"/>
              <a:t> </a:t>
            </a:r>
            <a:r>
              <a:rPr lang="ko-KR" altLang="en-US" sz="1800" b="1" smtClean="0"/>
              <a:t>엔티티 형태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탐험 일지의 경우 아래와 같이 </a:t>
            </a:r>
            <a:r>
              <a:rPr lang="ko-KR" altLang="en-US" sz="1000" dirty="0" err="1" smtClean="0"/>
              <a:t>엔틱</a:t>
            </a:r>
            <a:r>
              <a:rPr lang="ko-KR" altLang="en-US" sz="1000" dirty="0" smtClean="0"/>
              <a:t> 책상 위에 커다란 모험일지가 펼쳐져 있는 형태로 되어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고된 탐험을 마친 탐험가의 탐험일지라는 느낌이 들도록 책과 책상이 낡고 군데군데 세월의 흔적이 묻어 </a:t>
            </a:r>
            <a:r>
              <a:rPr lang="ko-KR" altLang="en-US" sz="1000" smtClean="0"/>
              <a:t>있는 형태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086" name="Picture 14" descr="https://resources.longines.com/uploads/landing/company/mobile/history640-3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7" y="5019670"/>
            <a:ext cx="3439443" cy="171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luxos.com/images/LUXOS-News/watches/7171/low_Longines_Museum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40142" r="36971"/>
          <a:stretch/>
        </p:blipFill>
        <p:spPr bwMode="auto">
          <a:xfrm>
            <a:off x="446757" y="1317100"/>
            <a:ext cx="3571875" cy="360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acason.cafe24.com/web/product/big/cacason_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2" y="131710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file.thisisgame.com/upload/nboard/2010/11/08/20101108171921_628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6" r="25095" b="10114"/>
          <a:stretch/>
        </p:blipFill>
        <p:spPr bwMode="auto">
          <a:xfrm>
            <a:off x="7753350" y="3886200"/>
            <a:ext cx="37814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459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0189" y="1677373"/>
            <a:ext cx="45629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나의 사랑하는 형제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본국에서 연구 성과가 나오고 있다는 소식은 들었네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정말 다행이군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지금 나는 </a:t>
            </a:r>
            <a:r>
              <a:rPr lang="ko-KR" altLang="en-US" sz="1000" dirty="0" err="1" smtClean="0"/>
              <a:t>불화산섬</a:t>
            </a:r>
            <a:r>
              <a:rPr lang="ko-KR" altLang="en-US" sz="1000" dirty="0" smtClean="0"/>
              <a:t> 남쪽 어느 섬에 정박해 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원래대로라면 지금쯤 한참 본국으로 가고 있어야 하겠지만 본국에 가는 도중 이 섬에서 신기한 일이 벌어지는 것을 보고 잠깐 이곳에 정박하기로 한것이 벌써 이렇게 되었네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</a:t>
            </a:r>
            <a:r>
              <a:rPr lang="en-US" altLang="ko-KR" sz="1000" dirty="0" smtClean="0"/>
              <a:t>... </a:t>
            </a:r>
            <a:r>
              <a:rPr lang="ko-KR" altLang="en-US" sz="1000" smtClean="0"/>
              <a:t>한달 전인가</a:t>
            </a:r>
            <a:r>
              <a:rPr lang="en-US" altLang="ko-KR" sz="1000" dirty="0" smtClean="0"/>
              <a:t>... </a:t>
            </a:r>
            <a:r>
              <a:rPr lang="ko-KR" altLang="en-US" sz="1000" smtClean="0"/>
              <a:t>우리가 이 섬을 지나고 있었는데 이 섬 하늘에 은빛 거대한 접시가 떠 있는 것을 보았네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그래서 우리는 보다 자세하게 알아보기 위해 이 섬에 바로 정박했지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 커다란 접시는 닥치는 대로 이 섬의 동식물들을 빨아들이다 다시 내려놓는 일을 반복하고 이내 작은 접시들을 내보내 이 섬을 샅샅이 조사하더군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그렇게 한 </a:t>
            </a:r>
            <a:r>
              <a:rPr lang="en-US" altLang="ko-KR" sz="1000" dirty="0" smtClean="0"/>
              <a:t>3</a:t>
            </a:r>
            <a:r>
              <a:rPr lang="ko-KR" altLang="en-US" sz="1000" smtClean="0"/>
              <a:t>주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정도 이섬을 둘러보더니 다시 저 하늘 높이 날아가버렸네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과연 그들은 누구였을까</a:t>
            </a:r>
            <a:r>
              <a:rPr lang="en-US" altLang="ko-KR" sz="1000" dirty="0" smtClean="0"/>
              <a:t>? </a:t>
            </a:r>
            <a:r>
              <a:rPr lang="ko-KR" altLang="en-US" sz="1000" smtClean="0"/>
              <a:t>왜 </a:t>
            </a:r>
            <a:r>
              <a:rPr lang="ko-KR" altLang="en-US" sz="1000" dirty="0" smtClean="0"/>
              <a:t>이곳에 와서 그런 행동을 했었던 것일까</a:t>
            </a:r>
            <a:r>
              <a:rPr lang="en-US" altLang="ko-KR" sz="1000" dirty="0" smtClean="0"/>
              <a:t>?</a:t>
            </a:r>
          </a:p>
          <a:p>
            <a:r>
              <a:rPr lang="ko-KR" altLang="en-US" sz="1000" dirty="0" smtClean="0"/>
              <a:t>일단 하늘의 거대한 접시가 하늘 저 멀리에서 땅으로 내려온 적이 없어 이렇다 할 자료는 없지만 대신 그 거대한 물체에서 나온 자그마한 물체들은 자세히 관찰할 기회가 있어 이렇게 편지에 첨부해 자네에게 보내네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한번 확인해 보게나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그럼 이제 다음에는 본국에서 보세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21151" y="1310574"/>
              <a:ext cx="611066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000" dirty="0" smtClean="0"/>
                <a:t>UFO </a:t>
              </a:r>
              <a:r>
                <a:rPr lang="ko-KR" altLang="en-US" sz="1000" smtClean="0"/>
                <a:t>섬</a:t>
              </a:r>
              <a:endParaRPr lang="ko-KR" altLang="en-US" sz="1000" dirty="0"/>
            </a:p>
          </p:txBody>
        </p:sp>
      </p:grp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en-US" altLang="ko-KR" sz="1800" b="1" dirty="0"/>
              <a:t>UFO</a:t>
            </a:r>
            <a:r>
              <a:rPr lang="ko-KR" altLang="en-US" sz="1800" b="1"/>
              <a:t>섬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61349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77" y="0"/>
            <a:ext cx="8475452" cy="685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804243" y="880381"/>
            <a:ext cx="1835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&lt;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아루 전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후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/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측 면 스케치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&gt;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85350" y="5520569"/>
            <a:ext cx="1352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 부분으로 섬의 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생물들을 조사한다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4400000">
            <a:off x="9630918" y="1982920"/>
            <a:ext cx="317230" cy="6005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385512" y="1701201"/>
            <a:ext cx="2024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둥그스름한 상체를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가지고 있다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하체는 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비행 물체에서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내린 적이 없어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알 수 없다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 비행물체와 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 생물은 한 몸인 걸까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?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6244466" y="177133"/>
            <a:ext cx="2865368" cy="731583"/>
            <a:chOff x="3129791" y="177133"/>
            <a:chExt cx="2865368" cy="73158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4086225" y="358259"/>
              <a:ext cx="95250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dirty="0" smtClean="0"/>
                <a:t>UFO </a:t>
              </a:r>
              <a:r>
                <a:rPr lang="ko-KR" altLang="en-US" smtClean="0"/>
                <a:t>섬</a:t>
              </a:r>
              <a:endParaRPr lang="ko-KR" altLang="en-US" dirty="0"/>
            </a:p>
          </p:txBody>
        </p:sp>
      </p:grpSp>
      <p:sp>
        <p:nvSpPr>
          <p:cNvPr id="65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en-US" altLang="ko-KR" sz="1800" b="1" dirty="0" smtClean="0"/>
              <a:t>UFO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306" y="1772394"/>
            <a:ext cx="1486552" cy="22277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439" y="3363201"/>
            <a:ext cx="1686425" cy="231102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025" y="1573120"/>
            <a:ext cx="2917212" cy="38082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774" y="1317932"/>
            <a:ext cx="1474060" cy="24026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1" b="69064"/>
          <a:stretch/>
        </p:blipFill>
        <p:spPr>
          <a:xfrm>
            <a:off x="4190376" y="3118000"/>
            <a:ext cx="2125063" cy="547838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3953669" flipH="1">
            <a:off x="5873394" y="5120094"/>
            <a:ext cx="421358" cy="75561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202959" y="3782404"/>
            <a:ext cx="2024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 손으로 보이는 부분으로</a:t>
            </a:r>
            <a:endParaRPr lang="en-US" altLang="ko-KR" sz="1000" i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자신이 탄 </a:t>
            </a:r>
            <a:r>
              <a:rPr lang="ko-KR" altLang="en-US" sz="1000" i="1" smtClean="0">
                <a:latin typeface="HY엽서M" panose="02030600000101010101" pitchFamily="18" charset="-127"/>
                <a:ea typeface="HY엽서M" panose="02030600000101010101" pitchFamily="18" charset="-127"/>
              </a:rPr>
              <a:t>비행물체를 조종하는 것으로 예상된다</a:t>
            </a:r>
            <a:r>
              <a:rPr lang="en-US" altLang="ko-KR" sz="1000" i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8100000" flipH="1">
            <a:off x="6207843" y="3161340"/>
            <a:ext cx="421358" cy="75561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7304935" flipH="1">
            <a:off x="8050138" y="1609456"/>
            <a:ext cx="339898" cy="60953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9800000">
            <a:off x="8990331" y="2976875"/>
            <a:ext cx="317230" cy="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4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 </a:t>
            </a:r>
            <a:r>
              <a:rPr lang="en-US" altLang="ko-KR" sz="1800" b="1" dirty="0" smtClean="0"/>
              <a:t>UI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탐험 일지 </a:t>
            </a:r>
            <a:r>
              <a:rPr lang="ko-KR" altLang="en-US" sz="1000" dirty="0" err="1" smtClean="0"/>
              <a:t>엔티티를</a:t>
            </a:r>
            <a:r>
              <a:rPr lang="ko-KR" altLang="en-US" sz="1000" dirty="0" smtClean="0"/>
              <a:t> 클릭하면 아래와 같은 </a:t>
            </a:r>
            <a:r>
              <a:rPr lang="en-US" altLang="ko-KR" sz="1000" dirty="0" err="1" smtClean="0"/>
              <a:t>ui</a:t>
            </a:r>
            <a:r>
              <a:rPr lang="ko-KR" altLang="en-US" sz="1000" smtClean="0"/>
              <a:t>가 나오면서 유저는 그동안 자신이 모았던 블루오션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몬스터 작물에 대한 설명을 볼 수 있게 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아래와 같이 왼쪽에 각 달의 </a:t>
            </a:r>
            <a:r>
              <a:rPr lang="ko-KR" altLang="en-US" sz="1000" dirty="0" err="1" smtClean="0"/>
              <a:t>블루오션</a:t>
            </a:r>
            <a:r>
              <a:rPr lang="en-US" altLang="ko-KR" sz="1000" dirty="0" smtClean="0"/>
              <a:t> </a:t>
            </a:r>
            <a:r>
              <a:rPr lang="ko-KR" altLang="en-US" sz="1000" smtClean="0"/>
              <a:t>작물을 나타내는 책 갈피가 있고 각 책 갈피를 클릭하면 해당 달의 블루오션 작물에 대한 설명이 있는 페이지로 넘어가게 된다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책 하단부에 좌</a:t>
            </a:r>
            <a:r>
              <a:rPr lang="en-US" altLang="ko-KR" sz="1000" dirty="0" smtClean="0"/>
              <a:t>/</a:t>
            </a:r>
            <a:r>
              <a:rPr lang="ko-KR" altLang="en-US" sz="1000" smtClean="0"/>
              <a:t>우 페이지로 넘어갈 수 있는 화살표가 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가능한 기존 </a:t>
            </a:r>
            <a:r>
              <a:rPr lang="ko-KR" altLang="en-US" sz="1000" dirty="0" err="1" smtClean="0"/>
              <a:t>펫</a:t>
            </a:r>
            <a:r>
              <a:rPr lang="ko-KR" altLang="en-US" sz="1000" dirty="0" smtClean="0"/>
              <a:t> 컬렉션 </a:t>
            </a:r>
            <a:r>
              <a:rPr lang="en-US" altLang="ko-KR" sz="1000" dirty="0" err="1" smtClean="0"/>
              <a:t>ui</a:t>
            </a:r>
            <a:r>
              <a:rPr lang="ko-KR" altLang="en-US" sz="1000" smtClean="0"/>
              <a:t>를 이용할 예정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3074" name="Picture 2" descr="http://file.thisisgame.com/upload/nboard/2010/11/08/20101108171921_628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" r="25196" b="10577"/>
          <a:stretch/>
        </p:blipFill>
        <p:spPr bwMode="auto">
          <a:xfrm>
            <a:off x="86106" y="1425994"/>
            <a:ext cx="3935623" cy="28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gameabout.com/uploads/www/news/20110831032824543e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r="16696"/>
          <a:stretch/>
        </p:blipFill>
        <p:spPr bwMode="auto">
          <a:xfrm>
            <a:off x="86106" y="4249736"/>
            <a:ext cx="3756454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13208"/>
          <a:stretch/>
        </p:blipFill>
        <p:spPr>
          <a:xfrm>
            <a:off x="5524500" y="1504950"/>
            <a:ext cx="6177100" cy="3876675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0825155" y="4917112"/>
            <a:ext cx="347663" cy="1992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0" r="89234" b="56671"/>
          <a:stretch/>
        </p:blipFill>
        <p:spPr>
          <a:xfrm>
            <a:off x="4937125" y="3697286"/>
            <a:ext cx="74295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669" y="3863772"/>
            <a:ext cx="475529" cy="257377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 rot="10800000">
            <a:off x="6712743" y="4917112"/>
            <a:ext cx="347663" cy="1992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1" t="89492" r="42122" b="5959"/>
          <a:stretch/>
        </p:blipFill>
        <p:spPr>
          <a:xfrm>
            <a:off x="8597175" y="4938372"/>
            <a:ext cx="400050" cy="203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8" r="89234"/>
          <a:stretch/>
        </p:blipFill>
        <p:spPr>
          <a:xfrm>
            <a:off x="4808465" y="1504949"/>
            <a:ext cx="742950" cy="387667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1" t="50960" b="31809"/>
          <a:stretch/>
        </p:blipFill>
        <p:spPr>
          <a:xfrm>
            <a:off x="6629400" y="2080260"/>
            <a:ext cx="5072200" cy="216947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9" t="13208" r="45052" b="75515"/>
          <a:stretch/>
        </p:blipFill>
        <p:spPr>
          <a:xfrm>
            <a:off x="8596529" y="1506108"/>
            <a:ext cx="1074421" cy="5036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589701" y="1731958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dirty="0" smtClean="0"/>
              <a:t>휴화산 섬</a:t>
            </a:r>
            <a:endParaRPr lang="ko-KR" altLang="en-US" sz="7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619" y="1615440"/>
            <a:ext cx="957155" cy="3561843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570220" y="1703416"/>
            <a:ext cx="853440" cy="3997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휴화산 섬</a:t>
            </a:r>
            <a:endParaRPr lang="ko-KR" altLang="en-US" sz="9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570220" y="2167189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회오리섬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685449" y="2177493"/>
            <a:ext cx="44873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친애하는 나의 동지이자 친우</a:t>
            </a:r>
            <a:r>
              <a:rPr lang="en-US" altLang="ko-KR" sz="1000" dirty="0"/>
              <a:t>, </a:t>
            </a:r>
            <a:r>
              <a:rPr lang="ko-KR" altLang="en-US" sz="1000"/>
              <a:t>그리고 나의 재정적 지원자 드베르</a:t>
            </a:r>
            <a:r>
              <a:rPr lang="en-US" altLang="ko-KR" sz="1000" dirty="0"/>
              <a:t>..</a:t>
            </a:r>
          </a:p>
          <a:p>
            <a:r>
              <a:rPr lang="ko-KR" altLang="en-US" sz="1000" dirty="0"/>
              <a:t>이게 자네에게 보내는 첫 편지가 되겠군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우리가 이 항로에 들어선지 </a:t>
            </a:r>
            <a:r>
              <a:rPr lang="en-US" altLang="ko-KR" sz="1000" dirty="0"/>
              <a:t>6</a:t>
            </a:r>
            <a:r>
              <a:rPr lang="ko-KR" altLang="en-US" sz="1000"/>
              <a:t>개월이 지날 때 즈음  우리는 첫 번째로 목적지인 휴화산섬 </a:t>
            </a:r>
            <a:r>
              <a:rPr lang="en-US" altLang="ko-KR" sz="1000" dirty="0"/>
              <a:t>‘</a:t>
            </a:r>
            <a:r>
              <a:rPr lang="ko-KR" altLang="en-US" sz="1000"/>
              <a:t>움바고</a:t>
            </a:r>
            <a:r>
              <a:rPr lang="en-US" altLang="ko-KR" sz="1000" dirty="0"/>
              <a:t>‘ </a:t>
            </a:r>
            <a:r>
              <a:rPr lang="ko-KR" altLang="en-US" sz="1000"/>
              <a:t>에 도착했다네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고대 화산 활동으로 만들어진 이 섬에는 전설대로 </a:t>
            </a:r>
            <a:r>
              <a:rPr lang="ko-KR" altLang="en-US" sz="1000" dirty="0" err="1"/>
              <a:t>태고적</a:t>
            </a:r>
            <a:r>
              <a:rPr lang="ko-KR" altLang="en-US" sz="1000" dirty="0"/>
              <a:t> 시대의 유산인 용들을 만나볼 수 있었어</a:t>
            </a:r>
            <a:r>
              <a:rPr lang="en-US" altLang="ko-KR" sz="1000" dirty="0"/>
              <a:t>!</a:t>
            </a:r>
          </a:p>
          <a:p>
            <a:r>
              <a:rPr lang="ko-KR" altLang="en-US" sz="1000" dirty="0"/>
              <a:t>우려와 달리 용은 우리에 대해 호의적이더군</a:t>
            </a:r>
            <a:r>
              <a:rPr lang="en-US" altLang="ko-KR" sz="1000" dirty="0"/>
              <a:t>. </a:t>
            </a:r>
            <a:r>
              <a:rPr lang="ko-KR" altLang="en-US" sz="1000"/>
              <a:t>초반에 잠시 우리를 경계하는 듯 보이더니만 이내 바로 자기의 거처로 인도하더군</a:t>
            </a:r>
            <a:r>
              <a:rPr lang="en-US" altLang="ko-KR" sz="1000" dirty="0"/>
              <a:t>. </a:t>
            </a:r>
            <a:r>
              <a:rPr lang="ko-KR" altLang="en-US" sz="1000"/>
              <a:t>덕분에 우리는 매우 편안하게 용의 생태와 그 모습을 자세히 조사할 수 있었네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그 동안 조사한 바를 요약하자면 일반적으로 어미 용이 이곳에서 알을 낳고 새끼를 키우다가 새끼가 자립할 시기가 되면 어미는 미련 없이 이 섬을 떠나지</a:t>
            </a:r>
            <a:r>
              <a:rPr lang="en-US" altLang="ko-KR" sz="1000" dirty="0"/>
              <a:t>.</a:t>
            </a:r>
            <a:r>
              <a:rPr lang="ko-KR" altLang="en-US" sz="1000"/>
              <a:t> 그렇게 혼자 남은 새끼는 성체가 되기 전까지 이 섬에서 지내는 데 주로 자신의 거처에서 성체가 되기까지 대부분의 시간을 자는데 쓰더군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그렇게 성체가 된 용들은 그들의 본능이 이끄는 대로 가는 데 도통 그곳이 어딘지는 아직 알 수 없었네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여기 그들에 대한 자료를 첨부하니 연구에 도움이 되기 바라네</a:t>
            </a:r>
            <a:r>
              <a:rPr lang="en-US" altLang="ko-KR" sz="1000" dirty="0"/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35" r="89513" b="38558"/>
          <a:stretch/>
        </p:blipFill>
        <p:spPr>
          <a:xfrm>
            <a:off x="4808465" y="2257425"/>
            <a:ext cx="723655" cy="723900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5572734" y="2629467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smtClean="0"/>
              <a:t>바위섬</a:t>
            </a:r>
            <a:endParaRPr lang="ko-KR" altLang="en-US" sz="9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572734" y="3093240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빙산지대</a:t>
            </a:r>
            <a:endParaRPr lang="ko-KR" altLang="en-US" sz="9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570220" y="3555518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유령선</a:t>
            </a:r>
            <a:endParaRPr lang="ko-KR" altLang="en-US" sz="9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5570220" y="4019291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크리스마스 성</a:t>
            </a:r>
            <a:endParaRPr lang="ko-KR" altLang="en-US" sz="900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5572734" y="4481569"/>
            <a:ext cx="853440" cy="3997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불화산섬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1654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탐험 일지 </a:t>
            </a:r>
            <a:r>
              <a:rPr lang="en-US" altLang="ko-KR" sz="1800" b="1" dirty="0" smtClean="0"/>
              <a:t>UI</a:t>
            </a:r>
            <a:endParaRPr lang="ko-KR" altLang="en-US" sz="1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" y="33137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 smtClean="0"/>
              <a:t>각 달의 탐험 일지에는 아래와 같이 </a:t>
            </a:r>
            <a:r>
              <a:rPr lang="ko-KR" altLang="en-US" sz="1000" dirty="0" err="1" smtClean="0"/>
              <a:t>첫장에는</a:t>
            </a:r>
            <a:r>
              <a:rPr lang="ko-KR" altLang="en-US" sz="1000" dirty="0" smtClean="0"/>
              <a:t> 각 섬에 대한 설명이</a:t>
            </a:r>
            <a:r>
              <a:rPr lang="en-US" altLang="ko-KR" sz="1000" dirty="0" smtClean="0"/>
              <a:t>, 2</a:t>
            </a:r>
            <a:r>
              <a:rPr lang="ko-KR" altLang="en-US" sz="1000" smtClean="0"/>
              <a:t>번째 장과 세번째 장에는 각 달 몬스터 작물 삽화가 들어간다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ko-KR" altLang="en-US" sz="1000" smtClean="0"/>
              <a:t>이때 몬스터 삽화 옆에 있는 설명들은 모두 손으로 메모들 한듯한 느낌을 주도록 한다</a:t>
            </a:r>
            <a:r>
              <a:rPr lang="en-US" altLang="ko-KR" sz="10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35" y="1809033"/>
            <a:ext cx="5621260" cy="45463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7" y="1809033"/>
            <a:ext cx="5618553" cy="45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746" y="1142283"/>
            <a:ext cx="4791871" cy="387739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59405" y="1696249"/>
            <a:ext cx="456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친애하는 나의 동지이자 친우</a:t>
            </a:r>
            <a:r>
              <a:rPr lang="en-US" altLang="ko-KR" sz="1000" dirty="0" smtClean="0"/>
              <a:t>, </a:t>
            </a:r>
            <a:r>
              <a:rPr lang="ko-KR" altLang="en-US" sz="1000" smtClean="0"/>
              <a:t>그리고 나의 재정적 지원자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..</a:t>
            </a:r>
          </a:p>
          <a:p>
            <a:r>
              <a:rPr lang="ko-KR" altLang="en-US" sz="1000" dirty="0" smtClean="0"/>
              <a:t>이게 자네에게 보내는 첫 편지가 되겠군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우리가 이 항로에 들어선지 </a:t>
            </a:r>
            <a:r>
              <a:rPr lang="en-US" altLang="ko-KR" sz="1000" dirty="0" smtClean="0"/>
              <a:t>6</a:t>
            </a:r>
            <a:r>
              <a:rPr lang="ko-KR" altLang="en-US" sz="1000" smtClean="0"/>
              <a:t>개월이 지날 때 즈음  우리는 첫 번째로 목적지인 휴화산섬 </a:t>
            </a:r>
            <a:r>
              <a:rPr lang="en-US" altLang="ko-KR" sz="1000" dirty="0" smtClean="0"/>
              <a:t>‘</a:t>
            </a:r>
            <a:r>
              <a:rPr lang="ko-KR" altLang="en-US" sz="1000" smtClean="0"/>
              <a:t>움바고</a:t>
            </a:r>
            <a:r>
              <a:rPr lang="en-US" altLang="ko-KR" sz="1000" dirty="0" smtClean="0"/>
              <a:t>‘ </a:t>
            </a:r>
            <a:r>
              <a:rPr lang="ko-KR" altLang="en-US" sz="1000" smtClean="0"/>
              <a:t>에 도착했다네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고대 화산 활동으로 만들어진 이 섬에는 전설대로 </a:t>
            </a:r>
            <a:r>
              <a:rPr lang="ko-KR" altLang="en-US" sz="1000" dirty="0" err="1" smtClean="0"/>
              <a:t>태고적</a:t>
            </a:r>
            <a:r>
              <a:rPr lang="ko-KR" altLang="en-US" sz="1000" dirty="0" smtClean="0"/>
              <a:t> 시대의 유산인 용들을 만나볼 수 있었어</a:t>
            </a:r>
            <a:r>
              <a:rPr lang="en-US" altLang="ko-KR" sz="1000" dirty="0" smtClean="0"/>
              <a:t>!</a:t>
            </a:r>
          </a:p>
          <a:p>
            <a:r>
              <a:rPr lang="ko-KR" altLang="en-US" sz="1000" dirty="0" smtClean="0"/>
              <a:t>우려와 달리 용은 우리에 대해 호의적이더군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초반에 잠시 우리를 경계하는 듯 보이더니만 이내 바로 자기의 거처로 인도하더군</a:t>
            </a:r>
            <a:r>
              <a:rPr lang="en-US" altLang="ko-KR" sz="1000" dirty="0" smtClean="0"/>
              <a:t>.</a:t>
            </a:r>
            <a:r>
              <a:rPr lang="en-US" altLang="ko-KR" sz="1000" dirty="0"/>
              <a:t> </a:t>
            </a:r>
            <a:r>
              <a:rPr lang="ko-KR" altLang="en-US" sz="1000" smtClean="0"/>
              <a:t>덕분에 </a:t>
            </a:r>
            <a:r>
              <a:rPr lang="ko-KR" altLang="en-US" sz="1000" dirty="0" smtClean="0"/>
              <a:t>우리는 매우 편안하게 용의 생태와 그 모습을 자세히 조사할 수 있었네</a:t>
            </a:r>
            <a:r>
              <a:rPr lang="en-US" altLang="ko-KR" sz="1000" dirty="0" smtClean="0"/>
              <a:t>. </a:t>
            </a:r>
          </a:p>
          <a:p>
            <a:r>
              <a:rPr lang="ko-KR" altLang="en-US" sz="1000" dirty="0" smtClean="0"/>
              <a:t>그 동안 조사한 바를 요약하자면 일반적으로 어미 용이 이곳에서 알을 낳고 새끼를 키우다가 새끼가 자립할 시기가 되면 어미는 미련 없이 이 섬을 떠나지</a:t>
            </a:r>
            <a:r>
              <a:rPr lang="en-US" altLang="ko-KR" sz="1000" dirty="0" smtClean="0"/>
              <a:t>.</a:t>
            </a:r>
            <a:r>
              <a:rPr lang="ko-KR" altLang="en-US" sz="1000" smtClean="0"/>
              <a:t> 그렇게 혼자 남은 새끼는 </a:t>
            </a:r>
            <a:r>
              <a:rPr lang="ko-KR" altLang="en-US" sz="1000" dirty="0" smtClean="0"/>
              <a:t>성체가 되기 전까지 이 </a:t>
            </a:r>
            <a:r>
              <a:rPr lang="ko-KR" altLang="en-US" sz="1000" smtClean="0"/>
              <a:t>섬에서 지내는 데 주로 자신의 거처에서 성체가 되기까지 대부분의 시간을 자는데 쓰더군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그렇게 성체가 된 용들은 그들의 본능이 이끄는 대로 가는 데 도통 그곳이 어딘지는 아직 알 수 없었네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여기 그들에 대한 자료를 첨부하니 연구에 도움이 되기 바라네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휴화산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1 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5223382" y="1238596"/>
            <a:ext cx="1463167" cy="390178"/>
            <a:chOff x="5223382" y="1238596"/>
            <a:chExt cx="1463167" cy="3901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55425" y="1310574"/>
              <a:ext cx="74251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휴화산 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64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552" y="0"/>
            <a:ext cx="8475452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2784" r="22273" b="4868"/>
          <a:stretch/>
        </p:blipFill>
        <p:spPr>
          <a:xfrm>
            <a:off x="3647894" y="2043770"/>
            <a:ext cx="1895598" cy="2812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3" t="24210" r="7113" b="22803"/>
          <a:stretch/>
        </p:blipFill>
        <p:spPr>
          <a:xfrm>
            <a:off x="8630961" y="889002"/>
            <a:ext cx="2784062" cy="28295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" t="20022" r="49012" b="21671"/>
          <a:stretch/>
        </p:blipFill>
        <p:spPr>
          <a:xfrm>
            <a:off x="6246648" y="1564358"/>
            <a:ext cx="2714528" cy="2414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4169" y="1797549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처음 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용을 봤을 </a:t>
            </a:r>
            <a:r>
              <a:rPr lang="ko-KR" altLang="en-US" sz="1000" i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떄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그린 러프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767" b="83491" l="6075" r="21776">
                        <a14:foregroundMark x1="11402" y1="72170" x2="16589" y2="73847"/>
                        <a14:foregroundMark x1="12710" y1="79140" x2="15888" y2="76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9" t="67832" r="78034" b="16613"/>
          <a:stretch/>
        </p:blipFill>
        <p:spPr>
          <a:xfrm>
            <a:off x="7675301" y="4623008"/>
            <a:ext cx="1285875" cy="10668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038" b="84539" l="20234" r="340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66006" r="65613" b="15382"/>
          <a:stretch/>
        </p:blipFill>
        <p:spPr>
          <a:xfrm>
            <a:off x="8811082" y="3752233"/>
            <a:ext cx="1083399" cy="1276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01" b="69064"/>
          <a:stretch/>
        </p:blipFill>
        <p:spPr>
          <a:xfrm>
            <a:off x="6000027" y="2914149"/>
            <a:ext cx="3278181" cy="11250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7873" y="1230038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디테일 스케치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51347" r="4691" b="6369"/>
          <a:stretch/>
        </p:blipFill>
        <p:spPr>
          <a:xfrm rot="10800000">
            <a:off x="6272825" y="3705297"/>
            <a:ext cx="442642" cy="7735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75084" y="4510080"/>
            <a:ext cx="18354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우리가 선물한 </a:t>
            </a:r>
            <a:r>
              <a:rPr lang="ko-KR" altLang="en-US" sz="1000" i="1" dirty="0">
                <a:latin typeface="HY엽서L" panose="02030600000101010101" pitchFamily="18" charset="-127"/>
                <a:ea typeface="HY엽서L" panose="02030600000101010101" pitchFamily="18" charset="-127"/>
              </a:rPr>
              <a:t>베</a:t>
            </a:r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개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상당히 마음에 든 듯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선물을 언제나 안고 다닌다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9670" y="5094663"/>
            <a:ext cx="2164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아직 성체가 되지 않았기에</a:t>
            </a:r>
            <a:endParaRPr lang="en-US" altLang="ko-KR" sz="1000" i="1" dirty="0" smtClean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치아가 날카롭지는 않다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algn="ctr"/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다만 성체가 될 경우 뒤쪽 어금니가 매우 날카롭게 변한다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968241" y="177133"/>
            <a:ext cx="2865368" cy="731583"/>
            <a:chOff x="3129791" y="177133"/>
            <a:chExt cx="2865368" cy="73158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967602" y="358259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휴화산 섬</a:t>
              </a:r>
              <a:endParaRPr lang="ko-KR" altLang="en-US" dirty="0"/>
            </a:p>
          </p:txBody>
        </p:sp>
      </p:grp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휴화산 </a:t>
            </a:r>
            <a:r>
              <a:rPr lang="ko-KR" altLang="en-US" sz="1800" b="1" smtClean="0"/>
              <a:t>섬 </a:t>
            </a:r>
            <a:r>
              <a:rPr lang="en-US" altLang="ko-KR" sz="1800" b="1" dirty="0" smtClean="0"/>
              <a:t>2 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3078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8" y="1123407"/>
            <a:ext cx="4791871" cy="3877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8427" y="1677373"/>
            <a:ext cx="456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나의 가장 절친한 벗이자 나의 동지 </a:t>
            </a:r>
            <a:r>
              <a:rPr lang="ko-KR" altLang="en-US" sz="1000" dirty="0" err="1" smtClean="0"/>
              <a:t>드베르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첫 편지 이후 오랜만이군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지금 우리는 </a:t>
            </a:r>
            <a:r>
              <a:rPr lang="en-US" altLang="ko-KR" sz="1000" dirty="0" smtClean="0"/>
              <a:t>- </a:t>
            </a:r>
            <a:r>
              <a:rPr lang="ko-KR" altLang="en-US" sz="1000" smtClean="0"/>
              <a:t>내 예상이 맞다면 </a:t>
            </a:r>
            <a:r>
              <a:rPr lang="en-US" altLang="ko-KR" sz="1000" dirty="0" smtClean="0"/>
              <a:t>-</a:t>
            </a:r>
            <a:r>
              <a:rPr lang="ko-KR" altLang="en-US" sz="1000" smtClean="0"/>
              <a:t> 휴화산섬 남서쪽에서 모카이로 항해 </a:t>
            </a:r>
            <a:r>
              <a:rPr lang="ko-KR" altLang="en-US" sz="1000" dirty="0" smtClean="0"/>
              <a:t>중이라네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본래대로라면 우리는 휴화산 섬 남서쪽에 있는 빙산지대로 가야 하는 것이 맞겠지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하지만 안타깝게도 우리는 항해 도중 바다 회오리를 만나 항로를 바꿔야 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그래도 </a:t>
            </a:r>
            <a:r>
              <a:rPr lang="ko-KR" altLang="en-US" sz="1000" dirty="0" smtClean="0"/>
              <a:t>신의 가호 덕분에 일부 물자를 잃은 것을 제외하면 인원 피해는 없었네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그나마 다행인게지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한가지 흥미로운 사실은 그 회오리가 단순한 자연재해가 아니라는 것일세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우리가 회오리에 휩싸여 회오리의 근원에 거의 다다랐을 때 나는 거대한 문어가 회오리를 일으키고 있는 것을 보았네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놀랍지 않은가</a:t>
            </a:r>
            <a:r>
              <a:rPr lang="en-US" altLang="ko-KR" sz="1000" dirty="0" smtClean="0"/>
              <a:t>? </a:t>
            </a:r>
            <a:r>
              <a:rPr lang="ko-KR" altLang="en-US" sz="1000" smtClean="0"/>
              <a:t>일개 </a:t>
            </a:r>
            <a:r>
              <a:rPr lang="ko-KR" altLang="en-US" sz="1000" dirty="0" smtClean="0"/>
              <a:t>생물 하나가 그런 </a:t>
            </a:r>
            <a:r>
              <a:rPr lang="ko-KR" altLang="en-US" sz="1000" smtClean="0"/>
              <a:t>거대한 자연재해를 </a:t>
            </a:r>
            <a:r>
              <a:rPr lang="ko-KR" altLang="en-US" sz="1000" dirty="0" smtClean="0"/>
              <a:t>만들어 내다니</a:t>
            </a:r>
            <a:r>
              <a:rPr lang="en-US" altLang="ko-KR" sz="1000" dirty="0" smtClean="0"/>
              <a:t>…</a:t>
            </a:r>
          </a:p>
          <a:p>
            <a:r>
              <a:rPr lang="ko-KR" altLang="en-US" sz="1000" dirty="0" smtClean="0"/>
              <a:t>더 흥미로운 것은 회오리를 만들어 내고 있던 문어 자기 스스로도 상당히 어지러워하고 있다는 것이지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도대체 왜</a:t>
            </a:r>
            <a:r>
              <a:rPr lang="en-US" altLang="ko-KR" sz="1000" dirty="0" smtClean="0"/>
              <a:t>? </a:t>
            </a:r>
            <a:r>
              <a:rPr lang="ko-KR" altLang="en-US" sz="1000" smtClean="0"/>
              <a:t>무슨 이유로 그 문어는 그런 행동을 하는 것일까</a:t>
            </a:r>
            <a:r>
              <a:rPr lang="en-US" altLang="ko-KR" sz="1000" dirty="0" smtClean="0"/>
              <a:t>?</a:t>
            </a:r>
          </a:p>
          <a:p>
            <a:r>
              <a:rPr lang="ko-KR" altLang="en-US" sz="1000" dirty="0" smtClean="0"/>
              <a:t>일단 그 문어의 생김새를 자료로 보내 주겠네</a:t>
            </a:r>
            <a:r>
              <a:rPr lang="en-US" altLang="ko-KR" sz="1000" dirty="0" smtClean="0"/>
              <a:t>. </a:t>
            </a:r>
            <a:r>
              <a:rPr lang="ko-KR" altLang="en-US" sz="1000" smtClean="0"/>
              <a:t>연구에 참고 바라네</a:t>
            </a:r>
            <a:r>
              <a:rPr lang="en-US" altLang="ko-KR" sz="1000" dirty="0" smtClean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451857" y="1219546"/>
            <a:ext cx="1463167" cy="390178"/>
            <a:chOff x="5223382" y="1238596"/>
            <a:chExt cx="1463167" cy="3901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382" y="1238596"/>
              <a:ext cx="1463167" cy="39017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55426" y="1310574"/>
              <a:ext cx="74251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00" dirty="0" smtClean="0"/>
                <a:t>회오리 섬</a:t>
              </a:r>
              <a:endParaRPr lang="ko-KR" altLang="en-US" sz="1000" dirty="0"/>
            </a:p>
          </p:txBody>
        </p:sp>
      </p:grp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회오리 섬 </a:t>
            </a:r>
            <a:r>
              <a:rPr lang="en-US" altLang="ko-KR" sz="1800" b="1" dirty="0" smtClean="0"/>
              <a:t>1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6397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02" y="0"/>
            <a:ext cx="8475452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1239" y="1334453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문어 러프 스케치 정면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 t="22696" r="45575" b="16277"/>
          <a:stretch/>
        </p:blipFill>
        <p:spPr>
          <a:xfrm>
            <a:off x="3788677" y="1770368"/>
            <a:ext cx="3608173" cy="28585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2" t="22696" r="2407" b="16277"/>
          <a:stretch/>
        </p:blipFill>
        <p:spPr>
          <a:xfrm>
            <a:off x="7554349" y="2582729"/>
            <a:ext cx="3419842" cy="28585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9000000">
            <a:off x="4594613" y="3555546"/>
            <a:ext cx="434761" cy="12531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0647622">
            <a:off x="4937127" y="3469011"/>
            <a:ext cx="434761" cy="12531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30020" y="4781121"/>
            <a:ext cx="2164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눈 동자가 뱅글뱅글 돌고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9000000">
            <a:off x="6570470" y="3901535"/>
            <a:ext cx="434761" cy="12531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1" t="23894" r="4691" b="6369"/>
          <a:stretch/>
        </p:blipFill>
        <p:spPr>
          <a:xfrm rot="13276297">
            <a:off x="7511088" y="3709253"/>
            <a:ext cx="417421" cy="16376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042746" y="2228259"/>
            <a:ext cx="2443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&lt;</a:t>
            </a:r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문어 러프 스케치 측면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9483" y="5088397"/>
            <a:ext cx="3700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자기 덩치에 절반에 가까운 커다란 소라 껍데기를 쓰고 있다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대체 저 정도로 큰 소라 껍데기는 어디서 나온 걸까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</a:p>
          <a:p>
            <a:r>
              <a:rPr lang="ko-KR" altLang="en-US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저만큼 커다란 소라가 있다는 것일까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</a:p>
          <a:p>
            <a:r>
              <a:rPr lang="ko-KR" altLang="en-US" sz="1000" i="1" smtClean="0">
                <a:latin typeface="HY엽서L" panose="02030600000101010101" pitchFamily="18" charset="-127"/>
                <a:ea typeface="HY엽서L" panose="02030600000101010101" pitchFamily="18" charset="-127"/>
              </a:rPr>
              <a:t>아니면 원래 태어나면서 가지고 태어나는 것일까</a:t>
            </a:r>
            <a:r>
              <a:rPr lang="en-US" altLang="ko-KR" sz="1000" i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101591" y="177133"/>
            <a:ext cx="2865368" cy="731583"/>
            <a:chOff x="3129791" y="177133"/>
            <a:chExt cx="2865368" cy="73158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9791" y="177133"/>
              <a:ext cx="2865368" cy="73158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967602" y="358259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dirty="0" smtClean="0"/>
                <a:t>회오리 섬</a:t>
              </a:r>
              <a:endParaRPr lang="ko-KR" altLang="en-US" dirty="0"/>
            </a:p>
          </p:txBody>
        </p:sp>
      </p:grp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0" y="-10474"/>
            <a:ext cx="12192000" cy="337155"/>
          </a:xfrm>
        </p:spPr>
        <p:txBody>
          <a:bodyPr>
            <a:normAutofit fontScale="90000"/>
          </a:bodyPr>
          <a:lstStyle/>
          <a:p>
            <a:r>
              <a:rPr lang="ko-KR" altLang="en-US" sz="1800" b="1" dirty="0" smtClean="0"/>
              <a:t>회오리 섬 </a:t>
            </a:r>
            <a:r>
              <a:rPr lang="en-US" altLang="ko-KR" sz="1800" b="1" dirty="0" smtClean="0"/>
              <a:t>2</a:t>
            </a:r>
            <a:r>
              <a:rPr lang="ko-KR" altLang="en-US" sz="1800" b="1" smtClean="0"/>
              <a:t>페이지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83512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6233</TotalTime>
  <Words>2855</Words>
  <Application>Microsoft Office PowerPoint</Application>
  <PresentationFormat>와이드스크린</PresentationFormat>
  <Paragraphs>293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HY엽서L</vt:lpstr>
      <vt:lpstr>HY엽서M</vt:lpstr>
      <vt:lpstr>맑은 고딕</vt:lpstr>
      <vt:lpstr>Arial</vt:lpstr>
      <vt:lpstr>Office 테마</vt:lpstr>
      <vt:lpstr>블루오션 몬스터 컬렉션 보상</vt:lpstr>
      <vt:lpstr>탐험 일지 엔티티</vt:lpstr>
      <vt:lpstr>탐험 일지 엔티티 형태</vt:lpstr>
      <vt:lpstr>탐험 일지 UI</vt:lpstr>
      <vt:lpstr>탐험 일지 UI</vt:lpstr>
      <vt:lpstr>휴화산 섬 1 페이지</vt:lpstr>
      <vt:lpstr>휴화산 섬 2 페이지</vt:lpstr>
      <vt:lpstr>회오리 섬 1페이지</vt:lpstr>
      <vt:lpstr>회오리 섬 2페이지</vt:lpstr>
      <vt:lpstr>회오리 섬 3페이지</vt:lpstr>
      <vt:lpstr>바위 섬 1페이지</vt:lpstr>
      <vt:lpstr>바위 섬 2페이지</vt:lpstr>
      <vt:lpstr>빙산 지대 1페이지</vt:lpstr>
      <vt:lpstr>빙상지대 2페이지</vt:lpstr>
      <vt:lpstr>빙산 지대 3페이지</vt:lpstr>
      <vt:lpstr>유령선 1페이지</vt:lpstr>
      <vt:lpstr>유령선 2페이지</vt:lpstr>
      <vt:lpstr>크리스마스 성 1페이지</vt:lpstr>
      <vt:lpstr>크리스마스 성 2페이지</vt:lpstr>
      <vt:lpstr>불화산섬 1페이지</vt:lpstr>
      <vt:lpstr>불화산섬 2페이지</vt:lpstr>
      <vt:lpstr>초코 섬 1페이지</vt:lpstr>
      <vt:lpstr>초코 섬 2페이지</vt:lpstr>
      <vt:lpstr>캔디 섬 1페이지</vt:lpstr>
      <vt:lpstr>캔디섬 2페이지</vt:lpstr>
      <vt:lpstr>천공섬 1페이지</vt:lpstr>
      <vt:lpstr>천공섬 2페이지</vt:lpstr>
      <vt:lpstr>거북섬 페이지</vt:lpstr>
      <vt:lpstr>거북섬 2페이지</vt:lpstr>
      <vt:lpstr>UFO섬 1페이지</vt:lpstr>
      <vt:lpstr>UFO섬 2페이지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블루오션 몬스터 컬렉션 보상</dc:title>
  <dc:creator>안명선</dc:creator>
  <cp:lastModifiedBy>안명선</cp:lastModifiedBy>
  <cp:revision>395</cp:revision>
  <dcterms:created xsi:type="dcterms:W3CDTF">2017-01-11T02:48:06Z</dcterms:created>
  <dcterms:modified xsi:type="dcterms:W3CDTF">2017-05-18T07:45:09Z</dcterms:modified>
</cp:coreProperties>
</file>